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8321040" y="-1463040"/>
            <a:ext cx="5943600" cy="5943600"/>
          </a:xfrm>
          <a:prstGeom prst="ellipse">
            <a:avLst/>
          </a:prstGeom>
          <a:solidFill>
            <a:srgbClr val="1016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9509760" y="-548640"/>
            <a:ext cx="3657600" cy="3657600"/>
          </a:xfrm>
          <a:prstGeom prst="ellipse">
            <a:avLst/>
          </a:prstGeom>
          <a:solidFill>
            <a:srgbClr val="0E1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960120"/>
            <a:ext cx="82296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1">
                <a:solidFill>
                  <a:srgbClr val="2AD6E6"/>
                </a:solidFill>
                <a:latin typeface="Arial"/>
              </a:rPr>
              <a:t>1-800-GOT-JUNK?  ·  SOUTHWIND  ·  SEC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1783080"/>
            <a:ext cx="10607040" cy="20116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7800" b="1">
                <a:solidFill>
                  <a:srgbClr val="FFFFFF"/>
                </a:solidFill>
                <a:latin typeface="Arial"/>
              </a:rPr>
              <a:t>SEC HUDDLE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429000"/>
            <a:ext cx="1005840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200" b="0">
                <a:solidFill>
                  <a:srgbClr val="B8C2C9"/>
                </a:solidFill>
                <a:latin typeface="Arial"/>
              </a:rPr>
              <a:t>The climb to </a:t>
            </a:r>
            <a:r>
              <a:rPr sz="2200" b="1">
                <a:solidFill>
                  <a:srgbClr val="2AD6E6"/>
                </a:solidFill>
                <a:latin typeface="Arial"/>
              </a:rPr>
              <a:t>first place</a:t>
            </a:r>
            <a:r>
              <a:rPr sz="2200" b="0">
                <a:solidFill>
                  <a:srgbClr val="B8C2C9"/>
                </a:solidFill>
                <a:latin typeface="Arial"/>
              </a:rPr>
              <a:t>  ·  June 12, 2026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5029200"/>
            <a:ext cx="2286000" cy="566928"/>
          </a:xfrm>
          <a:prstGeom prst="roundRect">
            <a:avLst>
              <a:gd name="adj" fmla="val 8000"/>
            </a:avLst>
          </a:prstGeom>
          <a:solidFill>
            <a:srgbClr val="126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5029200"/>
            <a:ext cx="2286000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300" b="1">
                <a:solidFill>
                  <a:srgbClr val="2AD6E6"/>
                </a:solidFill>
                <a:latin typeface="Arial"/>
              </a:rPr>
              <a:t>Power 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10128" y="5029200"/>
            <a:ext cx="2286000" cy="566928"/>
          </a:xfrm>
          <a:prstGeom prst="roundRect">
            <a:avLst>
              <a:gd name="adj" fmla="val 8000"/>
            </a:avLst>
          </a:prstGeom>
          <a:solidFill>
            <a:srgbClr val="094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310128" y="5029200"/>
            <a:ext cx="2286000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300" b="1">
                <a:solidFill>
                  <a:srgbClr val="16A766"/>
                </a:solidFill>
                <a:latin typeface="Arial"/>
              </a:rPr>
              <a:t>Scenario Pace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296" y="5029200"/>
            <a:ext cx="2286000" cy="566928"/>
          </a:xfrm>
          <a:prstGeom prst="roundRect">
            <a:avLst>
              <a:gd name="adj" fmla="val 8000"/>
            </a:avLst>
          </a:prstGeom>
          <a:solidFill>
            <a:srgbClr val="684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5797296" y="5029200"/>
            <a:ext cx="2286000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300" b="1">
                <a:solidFill>
                  <a:srgbClr val="E8A33D"/>
                </a:solidFill>
                <a:latin typeface="Arial"/>
              </a:rPr>
              <a:t>People Dev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84464" y="5029200"/>
            <a:ext cx="2286000" cy="566928"/>
          </a:xfrm>
          <a:prstGeom prst="roundRect">
            <a:avLst>
              <a:gd name="adj" fmla="val 8000"/>
            </a:avLst>
          </a:prstGeom>
          <a:solidFill>
            <a:srgbClr val="6C41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284464" y="5029200"/>
            <a:ext cx="2286000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300" b="1">
                <a:solidFill>
                  <a:srgbClr val="F2922E"/>
                </a:solidFill>
                <a:latin typeface="Arial"/>
              </a:rPr>
              <a:t>SOD / EOD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Huddle deck · Sources: DBA Looker Power 6 · SEC Scenario Tracker · PD Competition Hub · Ground Game · EOD Route Board · Safety Tracker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168" cy="105156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64592"/>
            <a:ext cx="109728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PD COMPETITION — PORTFOLIO RANKING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58368"/>
            <a:ext cx="10972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E8A33D"/>
                </a:solidFill>
                <a:latin typeface="Arial"/>
              </a:rPr>
              <a:t>This month · 9 portfolios · </a:t>
            </a:r>
            <a:r>
              <a:rPr sz="1300" b="1">
                <a:solidFill>
                  <a:srgbClr val="FFFFFF"/>
                </a:solidFill>
                <a:latin typeface="Arial"/>
              </a:rPr>
              <a:t>SEC is #2 — one push from first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32588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76656" y="132588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E8A33D"/>
                </a:solidFill>
                <a:latin typeface="Arial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856" y="132588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LFG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1760" y="148132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2651760" y="1481328"/>
            <a:ext cx="3200400" cy="146304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080760" y="132588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877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187452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0A3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76656" y="187452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2AD6E6"/>
                </a:solidFill>
                <a:latin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856" y="187452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SEC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51760" y="202996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2651760" y="2029968"/>
            <a:ext cx="3098220" cy="146304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080760" y="187452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2AD6E6"/>
                </a:solidFill>
                <a:latin typeface="Arial"/>
              </a:rPr>
              <a:t>849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8640" y="242316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76656" y="242316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3856" y="242316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NEE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1760" y="257860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2651760" y="2578608"/>
            <a:ext cx="2463249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6080760" y="242316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675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" y="297180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76656" y="297180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3856" y="297180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APEX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51760" y="312724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2651760" y="3127248"/>
            <a:ext cx="2372018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080760" y="297180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650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8640" y="352044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76656" y="352044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3856" y="352044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Midwest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51760" y="367588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2651760" y="3675888"/>
            <a:ext cx="2160361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080760" y="352044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592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48640" y="406908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76656" y="406908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3856" y="406908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Florida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51760" y="422452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Rectangle 40"/>
          <p:cNvSpPr/>
          <p:nvPr/>
        </p:nvSpPr>
        <p:spPr>
          <a:xfrm>
            <a:off x="2651760" y="4224528"/>
            <a:ext cx="1631218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6080760" y="406908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447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8640" y="461772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676656" y="461772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3856" y="461772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Canada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51760" y="477316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Rectangle 46"/>
          <p:cNvSpPr/>
          <p:nvPr/>
        </p:nvSpPr>
        <p:spPr>
          <a:xfrm>
            <a:off x="2651760" y="4773168"/>
            <a:ext cx="1244397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6080760" y="461772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341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8640" y="516636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676656" y="516636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3856" y="516636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PONY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51760" y="532180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Rectangle 52"/>
          <p:cNvSpPr/>
          <p:nvPr/>
        </p:nvSpPr>
        <p:spPr>
          <a:xfrm>
            <a:off x="2651760" y="5321808"/>
            <a:ext cx="832031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6080760" y="516636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228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48640" y="5715000"/>
            <a:ext cx="6903720" cy="4572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676656" y="5715000"/>
            <a:ext cx="4572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3856" y="5715000"/>
            <a:ext cx="15544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NYC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51760" y="5870448"/>
            <a:ext cx="3200400" cy="146304"/>
          </a:xfrm>
          <a:prstGeom prst="rect">
            <a:avLst/>
          </a:prstGeom>
          <a:solidFill>
            <a:srgbClr val="2C2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Rectangle 58"/>
          <p:cNvSpPr/>
          <p:nvPr/>
        </p:nvSpPr>
        <p:spPr>
          <a:xfrm>
            <a:off x="2651760" y="5870448"/>
            <a:ext cx="744448" cy="146304"/>
          </a:xfrm>
          <a:prstGeom prst="rect">
            <a:avLst/>
          </a:prstGeom>
          <a:solidFill>
            <a:srgbClr val="4A4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6080760" y="5715000"/>
            <a:ext cx="12801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204</a:t>
            </a:r>
            <a:r>
              <a:rPr sz="1000" b="1">
                <a:solidFill>
                  <a:srgbClr val="8A97A0"/>
                </a:solidFill>
                <a:latin typeface="Arial"/>
              </a:rPr>
              <a:t>  PD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726679" y="1325880"/>
            <a:ext cx="3931920" cy="4572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8001000" y="1508760"/>
            <a:ext cx="34747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2AD6E6"/>
                </a:solidFill>
                <a:latin typeface="Arial"/>
              </a:rPr>
              <a:t>SEC · #2 OF 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73568" y="1828800"/>
            <a:ext cx="356616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600" b="1">
                <a:solidFill>
                  <a:srgbClr val="FFFFFF"/>
                </a:solidFill>
                <a:latin typeface="Arial"/>
              </a:rPr>
              <a:t>849</a:t>
            </a:r>
            <a:r>
              <a:rPr sz="1300" b="1">
                <a:solidFill>
                  <a:srgbClr val="8A97A0"/>
                </a:solidFill>
                <a:latin typeface="Arial"/>
              </a:rPr>
              <a:t>  PD score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01000" y="2697480"/>
            <a:ext cx="34747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E8A33D"/>
                </a:solidFill>
                <a:latin typeface="Arial"/>
              </a:rPr>
              <a:t>28 behind LFG (877) — catchable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001000" y="3246120"/>
            <a:ext cx="3383280" cy="548640"/>
          </a:xfrm>
          <a:prstGeom prst="roundRect">
            <a:avLst>
              <a:gd name="adj" fmla="val 8000"/>
            </a:avLst>
          </a:prstGeom>
          <a:solidFill>
            <a:srgbClr val="1750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8183879" y="3246120"/>
            <a:ext cx="146304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B8C2C9"/>
                </a:solidFill>
                <a:latin typeface="Arial"/>
              </a:rPr>
              <a:t>1:1 sessions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509760" y="3246120"/>
            <a:ext cx="182880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70 — most in company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001000" y="3886200"/>
            <a:ext cx="3383280" cy="548640"/>
          </a:xfrm>
          <a:prstGeom prst="roundRect">
            <a:avLst>
              <a:gd name="adj" fmla="val 8000"/>
            </a:avLst>
          </a:prstGeom>
          <a:solidFill>
            <a:srgbClr val="5B37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8183879" y="3886200"/>
            <a:ext cx="146304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B8C2C9"/>
                </a:solidFill>
                <a:latin typeface="Arial"/>
              </a:rPr>
              <a:t>Scenarios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09760" y="3886200"/>
            <a:ext cx="182880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275  (LFG 309)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001000" y="4526280"/>
            <a:ext cx="3383280" cy="548640"/>
          </a:xfrm>
          <a:prstGeom prst="roundRect">
            <a:avLst>
              <a:gd name="adj" fmla="val 8000"/>
            </a:avLst>
          </a:prstGeom>
          <a:solidFill>
            <a:srgbClr val="551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8183879" y="4526280"/>
            <a:ext cx="146304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B8C2C9"/>
                </a:solidFill>
                <a:latin typeface="Arial"/>
              </a:rPr>
              <a:t>CEL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509760" y="4526280"/>
            <a:ext cx="182880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0  (LFG 1, FL 2)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01000" y="5212080"/>
            <a:ext cx="3474720" cy="7772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200" b="1">
                <a:solidFill>
                  <a:srgbClr val="2AD6E6"/>
                </a:solidFill>
                <a:latin typeface="Arial"/>
              </a:rPr>
              <a:t>Close it →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200" b="0">
                <a:solidFill>
                  <a:srgbClr val="B8C2C9"/>
                </a:solidFill>
                <a:latin typeface="Arial"/>
              </a:rPr>
              <a:t>more scenarios + log CELs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100" b="1">
                <a:solidFill>
                  <a:srgbClr val="3DD58C"/>
                </a:solidFill>
                <a:latin typeface="Arial"/>
              </a:rPr>
              <a:t>+ Austin &amp; Dallas now strengthen SEC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PD Competition Hub — Compete · Portfolios · this month · SEC now includes Austin + Dallas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168" cy="1051560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64592"/>
            <a:ext cx="109728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GROUND GAME — LEADERBOARD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58368"/>
            <a:ext cx="10972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3DD58C"/>
                </a:solidFill>
                <a:latin typeface="Arial"/>
              </a:rPr>
              <a:t>June · ranked by PPJ (points per job) · </a:t>
            </a:r>
            <a:r>
              <a:rPr sz="1300" b="1">
                <a:solidFill>
                  <a:srgbClr val="FFFFFF"/>
                </a:solidFill>
                <a:latin typeface="Arial"/>
              </a:rPr>
              <a:t>SEC owns the top of the board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325880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0E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48640" y="1325880"/>
            <a:ext cx="91440" cy="512064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94944" y="1325880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3DD58C"/>
                </a:solidFill>
                <a:latin typeface="Arial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568" y="1371600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Bryan Clonts</a:t>
            </a:r>
            <a:r>
              <a:rPr sz="1300" b="1">
                <a:solidFill>
                  <a:srgbClr val="3DD58C"/>
                </a:solidFill>
                <a:latin typeface="Arial"/>
              </a:rPr>
              <a:t> 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568" y="1618488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3DD58C"/>
                </a:solidFill>
                <a:latin typeface="Arial"/>
              </a:rPr>
              <a:t>SEC · Atlanta  ·  30 jobs · 493.5 pts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9160" y="1508760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709160" y="1508760"/>
            <a:ext cx="1783080" cy="146304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537960" y="1325880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3DD58C"/>
                </a:solidFill>
                <a:latin typeface="Arial"/>
              </a:rPr>
              <a:t>16.45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" y="1911096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0E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94944" y="1911096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3DD58C"/>
                </a:solidFill>
                <a:latin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568" y="1956816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Som Luangphakdy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568" y="2203704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3DD58C"/>
                </a:solidFill>
                <a:latin typeface="Arial"/>
              </a:rPr>
              <a:t>SEC · Atlanta  ·  9 jobs · 118 pts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09160" y="2093976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4709160" y="2093976"/>
            <a:ext cx="1421044" cy="146304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537960" y="1911096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3DD58C"/>
                </a:solidFill>
                <a:latin typeface="Arial"/>
              </a:rPr>
              <a:t>13.11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8640" y="2496312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0E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94944" y="2496312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3DD58C"/>
                </a:solidFill>
                <a:latin typeface="Arial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568" y="2542032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Aaron Scott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568" y="2788920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3DD58C"/>
                </a:solidFill>
                <a:latin typeface="Arial"/>
              </a:rPr>
              <a:t>SEC · Atlanta  ·  32 jobs · 415.5 pts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09160" y="2679192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4709160" y="2679192"/>
            <a:ext cx="1406953" cy="146304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537960" y="2496312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3DD58C"/>
                </a:solidFill>
                <a:latin typeface="Arial"/>
              </a:rPr>
              <a:t>12.98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640" y="3081528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94944" y="3081528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5568" y="3127248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Joseph Holmes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5568" y="3374136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8A97A0"/>
                </a:solidFill>
                <a:latin typeface="Arial"/>
              </a:rPr>
              <a:t>APEX · LA South  ·  33 jobs · 350.5 pts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09160" y="3264408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4709160" y="3264408"/>
            <a:ext cx="1151143" cy="146304"/>
          </a:xfrm>
          <a:prstGeom prst="rect">
            <a:avLst/>
          </a:prstGeom>
          <a:solidFill>
            <a:srgbClr val="3A44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537960" y="3081528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Arial"/>
              </a:rPr>
              <a:t>10.62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640" y="3666744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0E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94944" y="3666744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3DD58C"/>
                </a:solidFill>
                <a:latin typeface="Arial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5568" y="3712464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Ajani Martin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5568" y="3959352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3DD58C"/>
                </a:solidFill>
                <a:latin typeface="Arial"/>
              </a:rPr>
              <a:t>SEC · Atlanta  ·  32 jobs · 337.5 pts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09160" y="3849624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Rectangle 40"/>
          <p:cNvSpPr/>
          <p:nvPr/>
        </p:nvSpPr>
        <p:spPr>
          <a:xfrm>
            <a:off x="4709160" y="3849624"/>
            <a:ext cx="1143555" cy="146304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6537960" y="3666744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3DD58C"/>
                </a:solidFill>
                <a:latin typeface="Arial"/>
              </a:rPr>
              <a:t>10.55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8640" y="4251960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694944" y="4251960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5568" y="4297680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Antonio Mann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5568" y="4544568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8A97A0"/>
                </a:solidFill>
                <a:latin typeface="Arial"/>
              </a:rPr>
              <a:t>PONY · Allentown  ·  42 jobs · 375.5 pts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09160" y="4434840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Rectangle 47"/>
          <p:cNvSpPr/>
          <p:nvPr/>
        </p:nvSpPr>
        <p:spPr>
          <a:xfrm>
            <a:off x="4709160" y="4434840"/>
            <a:ext cx="969041" cy="146304"/>
          </a:xfrm>
          <a:prstGeom prst="rect">
            <a:avLst/>
          </a:prstGeom>
          <a:solidFill>
            <a:srgbClr val="3A44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6537960" y="4251960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Arial"/>
              </a:rPr>
              <a:t>8.94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8640" y="4837176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694944" y="4837176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5568" y="4882896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Kevin Bolling-Figueroa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5568" y="5129784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8A97A0"/>
                </a:solidFill>
                <a:latin typeface="Arial"/>
              </a:rPr>
              <a:t>PONY · Allentown  ·  28 jobs · 195 pts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09160" y="5020056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Rectangle 54"/>
          <p:cNvSpPr/>
          <p:nvPr/>
        </p:nvSpPr>
        <p:spPr>
          <a:xfrm>
            <a:off x="4709160" y="5020056"/>
            <a:ext cx="754421" cy="146304"/>
          </a:xfrm>
          <a:prstGeom prst="rect">
            <a:avLst/>
          </a:prstGeom>
          <a:solidFill>
            <a:srgbClr val="3A44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6537960" y="4837176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Arial"/>
              </a:rPr>
              <a:t>6.96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8640" y="5422392"/>
            <a:ext cx="7315200" cy="512064"/>
          </a:xfrm>
          <a:prstGeom prst="roundRect">
            <a:avLst>
              <a:gd name="adj" fmla="val 8000"/>
            </a:avLst>
          </a:prstGeom>
          <a:solidFill>
            <a:srgbClr val="0E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694944" y="5422392"/>
            <a:ext cx="45720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3DD58C"/>
                </a:solidFill>
                <a:latin typeface="Arial"/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15568" y="5468112"/>
            <a:ext cx="32004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Jacob Loggins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15568" y="5715000"/>
            <a:ext cx="3291840" cy="219456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3DD58C"/>
                </a:solidFill>
                <a:latin typeface="Arial"/>
              </a:rPr>
              <a:t>SEC · Atlanta  ·  25 jobs · 125 pts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09160" y="5605272"/>
            <a:ext cx="1783080" cy="146304"/>
          </a:xfrm>
          <a:prstGeom prst="rect">
            <a:avLst/>
          </a:prstGeom>
          <a:solidFill>
            <a:srgbClr val="242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Rectangle 61"/>
          <p:cNvSpPr/>
          <p:nvPr/>
        </p:nvSpPr>
        <p:spPr>
          <a:xfrm>
            <a:off x="4709160" y="5605272"/>
            <a:ext cx="541969" cy="146304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6537960" y="5422392"/>
            <a:ext cx="1234440" cy="51206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000" b="1">
                <a:solidFill>
                  <a:srgbClr val="3DD58C"/>
                </a:solidFill>
                <a:latin typeface="Arial"/>
              </a:rPr>
              <a:t>5.00</a:t>
            </a:r>
            <a:r>
              <a:rPr sz="900" b="1">
                <a:solidFill>
                  <a:srgbClr val="8A97A0"/>
                </a:solidFill>
                <a:latin typeface="Arial"/>
              </a:rPr>
              <a:t>  PPJ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092440" y="1325880"/>
            <a:ext cx="3566160" cy="384048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8366760" y="1508760"/>
            <a:ext cx="310896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3DD58C"/>
                </a:solidFill>
                <a:latin typeface="Arial"/>
              </a:rPr>
              <a:t>SEC OWNS THE FIELD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39327" y="1874519"/>
            <a:ext cx="3200400" cy="9144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FFFFFF"/>
                </a:solidFill>
                <a:latin typeface="Arial"/>
              </a:rPr>
              <a:t>4</a:t>
            </a:r>
            <a:r>
              <a:rPr sz="1600" b="1">
                <a:solidFill>
                  <a:srgbClr val="B8C2C9"/>
                </a:solidFill>
                <a:latin typeface="Arial"/>
              </a:rPr>
              <a:t> of top 5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300" b="0">
                <a:solidFill>
                  <a:srgbClr val="8A97A0"/>
                </a:solidFill>
                <a:latin typeface="Arial"/>
              </a:rPr>
              <a:t>are SEC operators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66760" y="3063240"/>
            <a:ext cx="3017520" cy="914400"/>
          </a:xfrm>
          <a:prstGeom prst="roundRect">
            <a:avLst>
              <a:gd name="adj" fmla="val 8000"/>
            </a:avLst>
          </a:prstGeom>
          <a:solidFill>
            <a:srgbClr val="1855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8549640" y="3200400"/>
            <a:ext cx="2743200" cy="7315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300" b="1">
                <a:solidFill>
                  <a:srgbClr val="FFFFFF"/>
                </a:solidFill>
                <a:latin typeface="Arial"/>
              </a:rPr>
              <a:t>👑 #1  Bryan Clonts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200" b="1">
                <a:solidFill>
                  <a:srgbClr val="3DD58C"/>
                </a:solidFill>
                <a:latin typeface="Arial"/>
              </a:rPr>
              <a:t>16.45 PPJ · 493.5 pts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100" b="0">
                <a:solidFill>
                  <a:srgbClr val="B8C2C9"/>
                </a:solidFill>
                <a:latin typeface="Arial"/>
              </a:rPr>
              <a:t>on 30 jobs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66760" y="4206240"/>
            <a:ext cx="310896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B8C2C9"/>
                </a:solidFill>
                <a:latin typeface="Arial"/>
              </a:rPr>
              <a:t>PPJ = points per job —</a:t>
            </a:r>
          </a:p>
          <a:p>
            <a:pPr algn="l">
              <a:spcAft>
                <a:spcPts val="0"/>
              </a:spcAft>
            </a:pPr>
            <a:r>
              <a:rPr sz="1150" b="0">
                <a:solidFill>
                  <a:srgbClr val="B8C2C9"/>
                </a:solidFill>
                <a:latin typeface="Arial"/>
              </a:rPr>
              <a:t>rewards quality knocks,</a:t>
            </a:r>
          </a:p>
          <a:p>
            <a:pPr algn="l">
              <a:spcAft>
                <a:spcPts val="0"/>
              </a:spcAft>
            </a:pPr>
            <a:r>
              <a:rPr sz="1150" b="0">
                <a:solidFill>
                  <a:srgbClr val="B8C2C9"/>
                </a:solidFill>
                <a:latin typeface="Arial"/>
              </a:rPr>
              <a:t>not just volume.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48640" y="5989320"/>
            <a:ext cx="11109960" cy="402336"/>
          </a:xfrm>
          <a:prstGeom prst="roundRect">
            <a:avLst>
              <a:gd name="adj" fmla="val 8000"/>
            </a:avLst>
          </a:prstGeom>
          <a:solidFill>
            <a:srgbClr val="113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777240" y="5989320"/>
            <a:ext cx="10789920" cy="40233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1">
                <a:solidFill>
                  <a:srgbClr val="3DD58C"/>
                </a:solidFill>
                <a:latin typeface="Arial"/>
              </a:rPr>
              <a:t>+ NEW SEC MARKETS   </a:t>
            </a:r>
            <a:r>
              <a:rPr sz="1200" b="1">
                <a:solidFill>
                  <a:srgbClr val="FFFFFF"/>
                </a:solidFill>
                <a:latin typeface="Arial"/>
              </a:rPr>
              <a:t>Dallas — Hayward Rodgers 4.29 PPJ (led all of LFG)    ·    Austin — Deshaun Lee 3.73 PPJ    ·    12 reps added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Ground Game — groundgame.dreambigsouthwind.com · system board · June 2026 · incl. Austin + Dallas (from LFG)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457200"/>
            <a:ext cx="54864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E8A33D"/>
                </a:solidFill>
                <a:latin typeface="Arial"/>
              </a:rPr>
              <a:t>NEW APP  ·  SCAN &amp; PRESENT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548640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600" b="1">
                <a:solidFill>
                  <a:srgbClr val="FFFFFF"/>
                </a:solidFill>
                <a:latin typeface="Arial"/>
              </a:rPr>
              <a:t>PD Competition Hub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737360"/>
            <a:ext cx="5212080" cy="6400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50" b="0">
                <a:solidFill>
                  <a:srgbClr val="B8C2C9"/>
                </a:solidFill>
                <a:latin typeface="Arial"/>
              </a:rPr>
              <a:t>People Development as a live competition —</a:t>
            </a:r>
          </a:p>
          <a:p>
            <a:pPr algn="l">
              <a:spcAft>
                <a:spcPts val="0"/>
              </a:spcAft>
            </a:pPr>
            <a:r>
              <a:rPr sz="1350" b="0">
                <a:solidFill>
                  <a:srgbClr val="B8C2C9"/>
                </a:solidFill>
                <a:latin typeface="Arial"/>
              </a:rPr>
              <a:t>standings, scenarios &amp; certifications, gamified.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656" y="2596896"/>
            <a:ext cx="137160" cy="13716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41832" y="2542032"/>
            <a:ext cx="493776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FFFFFF"/>
                </a:solidFill>
                <a:latin typeface="Arial"/>
              </a:rPr>
              <a:t>Certified-staff % by market, portfolio &amp;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656" y="2999232"/>
            <a:ext cx="137160" cy="13716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41832" y="2944368"/>
            <a:ext cx="493776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FFFFFF"/>
                </a:solidFill>
                <a:latin typeface="Arial"/>
              </a:rPr>
              <a:t>Scenarios, CEL, OSL &amp; 1:1 in one place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656" y="3401568"/>
            <a:ext cx="137160" cy="13716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41832" y="3346704"/>
            <a:ext cx="493776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FFFFFF"/>
                </a:solidFill>
                <a:latin typeface="Arial"/>
              </a:rPr>
              <a:t>Standings, achievements &amp; head-to-head duels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6656" y="3803904"/>
            <a:ext cx="137160" cy="13716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41832" y="3749040"/>
            <a:ext cx="493776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FFFFFF"/>
                </a:solidFill>
                <a:latin typeface="Arial"/>
              </a:rPr>
              <a:t>Prefilled logging — pick your name &amp; go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4526280"/>
            <a:ext cx="1691640" cy="169164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pd_q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4672584"/>
            <a:ext cx="1399032" cy="1399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4600" y="4709160"/>
            <a:ext cx="338328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E8A33D"/>
                </a:solidFill>
                <a:latin typeface="Arial"/>
              </a:rPr>
              <a:t>SCAN TO OPEN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5029200"/>
            <a:ext cx="34747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pd.dreambigsouthwind.com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4600" y="5468112"/>
            <a:ext cx="3474720" cy="6400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0">
                <a:solidFill>
                  <a:srgbClr val="B8C2C9"/>
                </a:solidFill>
                <a:latin typeface="Arial"/>
              </a:rPr>
              <a:t>Open on your phone, pick your</a:t>
            </a:r>
          </a:p>
          <a:p>
            <a:pPr algn="l">
              <a:spcAft>
                <a:spcPts val="0"/>
              </a:spcAft>
            </a:pPr>
            <a:r>
              <a:rPr sz="1200" b="0">
                <a:solidFill>
                  <a:srgbClr val="B8C2C9"/>
                </a:solidFill>
                <a:latin typeface="Arial"/>
              </a:rPr>
              <a:t>name — your home personalizes.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85332" y="918972"/>
            <a:ext cx="5660136" cy="3897630"/>
          </a:xfrm>
          <a:prstGeom prst="rect">
            <a:avLst/>
          </a:prstGeom>
          <a:solidFill>
            <a:srgbClr val="B87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126480" y="960120"/>
            <a:ext cx="5577840" cy="329184"/>
          </a:xfrm>
          <a:prstGeom prst="rect">
            <a:avLst/>
          </a:prstGeom>
          <a:solidFill>
            <a:srgbClr val="262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6272784" y="1069848"/>
            <a:ext cx="118872" cy="118872"/>
          </a:xfrm>
          <a:prstGeom prst="ellipse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6492240" y="1069848"/>
            <a:ext cx="118872" cy="118872"/>
          </a:xfrm>
          <a:prstGeom prst="ellipse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6711696" y="1069848"/>
            <a:ext cx="118872" cy="118872"/>
          </a:xfrm>
          <a:prstGeom prst="ellipse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086600" y="960120"/>
            <a:ext cx="4572000" cy="32918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B8C2C9"/>
                </a:solidFill>
                <a:latin typeface="Arial"/>
              </a:rPr>
              <a:t>pd.dreambigsouthwind.com</a:t>
            </a:r>
          </a:p>
        </p:txBody>
      </p:sp>
      <p:pic>
        <p:nvPicPr>
          <p:cNvPr id="26" name="Picture 25" descr="pd_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289304"/>
            <a:ext cx="5577840" cy="34861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Live: pd.dreambigsouthwind.com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168" cy="1051560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64592"/>
            <a:ext cx="109728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SOD / EOD — </a:t>
            </a:r>
            <a:r>
              <a:rPr sz="2400" b="1">
                <a:solidFill>
                  <a:srgbClr val="3DD58C"/>
                </a:solidFill>
                <a:latin typeface="Arial"/>
              </a:rPr>
              <a:t>OWN THE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58368"/>
            <a:ext cx="10972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3DD58C"/>
                </a:solidFill>
                <a:latin typeface="Arial"/>
              </a:rPr>
              <a:t>Execution discipline that protects revenue and kills cancellations — the exact gaps in our Power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492" y="1284732"/>
            <a:ext cx="6848856" cy="5110480"/>
          </a:xfrm>
          <a:prstGeom prst="rect">
            <a:avLst/>
          </a:prstGeom>
          <a:solidFill>
            <a:srgbClr val="2A95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48640" y="1325880"/>
            <a:ext cx="6766560" cy="329184"/>
          </a:xfrm>
          <a:prstGeom prst="rect">
            <a:avLst/>
          </a:prstGeom>
          <a:solidFill>
            <a:srgbClr val="262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694944" y="1435608"/>
            <a:ext cx="118872" cy="118872"/>
          </a:xfrm>
          <a:prstGeom prst="ellipse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914400" y="1435608"/>
            <a:ext cx="118872" cy="118872"/>
          </a:xfrm>
          <a:prstGeom prst="ellipse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1133856" y="1435608"/>
            <a:ext cx="118872" cy="118872"/>
          </a:xfrm>
          <a:prstGeom prst="ellipse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508760" y="1325880"/>
            <a:ext cx="5760720" cy="32918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B8C2C9"/>
                </a:solidFill>
                <a:latin typeface="Arial"/>
              </a:rPr>
              <a:t>eod route board · Atlanta</a:t>
            </a:r>
          </a:p>
        </p:txBody>
      </p:sp>
      <p:pic>
        <p:nvPicPr>
          <p:cNvPr id="13" name="Picture 12" descr="eodrou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655064"/>
            <a:ext cx="6766560" cy="4699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543800" y="1325880"/>
            <a:ext cx="4160520" cy="87782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7543800" y="1325880"/>
            <a:ext cx="91440" cy="877824"/>
          </a:xfrm>
          <a:prstGeom prst="rect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7744968" y="1545336"/>
            <a:ext cx="868680" cy="420624"/>
          </a:xfrm>
          <a:prstGeom prst="roundRect">
            <a:avLst>
              <a:gd name="adj" fmla="val 8000"/>
            </a:avLst>
          </a:prstGeom>
          <a:solidFill>
            <a:srgbClr val="0C5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744968" y="1545336"/>
            <a:ext cx="868680" cy="42062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16A766"/>
                </a:solidFill>
                <a:latin typeface="Arial"/>
              </a:rPr>
              <a:t>SOD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0808" y="1453896"/>
            <a:ext cx="27889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Start of 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50808" y="1801368"/>
            <a:ext cx="27889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50" b="0">
                <a:solidFill>
                  <a:srgbClr val="B8C2C9"/>
                </a:solidFill>
                <a:latin typeface="Arial"/>
              </a:rPr>
              <a:t>Crews check out — trucks, paperwork, routes confirmed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3800" y="2295144"/>
            <a:ext cx="4160520" cy="87782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7543800" y="2295144"/>
            <a:ext cx="91440" cy="877824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7744968" y="2514600"/>
            <a:ext cx="868680" cy="420624"/>
          </a:xfrm>
          <a:prstGeom prst="roundRect">
            <a:avLst>
              <a:gd name="adj" fmla="val 8000"/>
            </a:avLst>
          </a:prstGeom>
          <a:solidFill>
            <a:srgbClr val="177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744968" y="2514600"/>
            <a:ext cx="868680" cy="42062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2AD6E6"/>
                </a:solidFill>
                <a:latin typeface="Arial"/>
              </a:rPr>
              <a:t>RUN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50808" y="2423160"/>
            <a:ext cx="27889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Live Execution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0808" y="2770632"/>
            <a:ext cx="27889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50" b="0">
                <a:solidFill>
                  <a:srgbClr val="B8C2C9"/>
                </a:solidFill>
                <a:latin typeface="Arial"/>
              </a:rPr>
              <a:t>Routes tracked live — revenue &amp; completions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43800" y="3264408"/>
            <a:ext cx="4160520" cy="87782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7543800" y="3264408"/>
            <a:ext cx="91440" cy="877824"/>
          </a:xfrm>
          <a:prstGeom prst="rect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7744968" y="3483864"/>
            <a:ext cx="868680" cy="420624"/>
          </a:xfrm>
          <a:prstGeom prst="roundRect">
            <a:avLst>
              <a:gd name="adj" fmla="val 8000"/>
            </a:avLst>
          </a:prstGeom>
          <a:solidFill>
            <a:srgbClr val="855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744968" y="3483864"/>
            <a:ext cx="868680" cy="42062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2922E"/>
                </a:solidFill>
                <a:latin typeface="Arial"/>
              </a:rPr>
              <a:t>EOD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50808" y="3392424"/>
            <a:ext cx="27889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End of Day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50808" y="3739896"/>
            <a:ext cx="27889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50" b="0">
                <a:solidFill>
                  <a:srgbClr val="B8C2C9"/>
                </a:solidFill>
                <a:latin typeface="Arial"/>
              </a:rPr>
              <a:t>Completions logged, junk sheet triggers, day closed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43800" y="4279392"/>
            <a:ext cx="416052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3DD58C"/>
                </a:solidFill>
                <a:latin typeface="Arial"/>
              </a:rPr>
              <a:t>READ THE BADGES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43800" y="4690872"/>
            <a:ext cx="1371600" cy="365760"/>
          </a:xfrm>
          <a:prstGeom prst="roundRect">
            <a:avLst>
              <a:gd name="adj" fmla="val 8000"/>
            </a:avLst>
          </a:prstGeom>
          <a:solidFill>
            <a:srgbClr val="0C5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543800" y="4690872"/>
            <a:ext cx="13716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16A766"/>
                </a:solidFill>
                <a:latin typeface="Arial"/>
              </a:rPr>
              <a:t>✓ SOD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52560" y="4690872"/>
            <a:ext cx="256032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0">
                <a:solidFill>
                  <a:srgbClr val="B8C2C9"/>
                </a:solidFill>
                <a:latin typeface="Arial"/>
              </a:rPr>
              <a:t>checked out &amp; rolling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43800" y="5111496"/>
            <a:ext cx="1371600" cy="365760"/>
          </a:xfrm>
          <a:prstGeom prst="roundRect">
            <a:avLst>
              <a:gd name="adj" fmla="val 8000"/>
            </a:avLst>
          </a:prstGeom>
          <a:solidFill>
            <a:srgbClr val="177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7543800" y="5111496"/>
            <a:ext cx="13716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2AD6E6"/>
                </a:solidFill>
                <a:latin typeface="Arial"/>
              </a:rPr>
              <a:t>WORKING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52560" y="5111496"/>
            <a:ext cx="256032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0">
                <a:solidFill>
                  <a:srgbClr val="B8C2C9"/>
                </a:solidFill>
                <a:latin typeface="Arial"/>
              </a:rPr>
              <a:t>live on route now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43800" y="5532120"/>
            <a:ext cx="1371600" cy="365760"/>
          </a:xfrm>
          <a:prstGeom prst="roundRect">
            <a:avLst>
              <a:gd name="adj" fmla="val 8000"/>
            </a:avLst>
          </a:prstGeom>
          <a:solidFill>
            <a:srgbClr val="855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7543800" y="5532120"/>
            <a:ext cx="13716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F2922E"/>
                </a:solidFill>
                <a:latin typeface="Arial"/>
              </a:rPr>
              <a:t>✓ EOD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52560" y="5532120"/>
            <a:ext cx="256032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0">
                <a:solidFill>
                  <a:srgbClr val="B8C2C9"/>
                </a:solidFill>
                <a:latin typeface="Arial"/>
              </a:rPr>
              <a:t>day complete &amp; logged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43800" y="5952744"/>
            <a:ext cx="1371600" cy="365760"/>
          </a:xfrm>
          <a:prstGeom prst="roundRect">
            <a:avLst>
              <a:gd name="adj" fmla="val 8000"/>
            </a:avLst>
          </a:prstGeom>
          <a:solidFill>
            <a:srgbClr val="7B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543800" y="5952744"/>
            <a:ext cx="13716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E0475B"/>
                </a:solidFill>
                <a:latin typeface="Arial"/>
              </a:rPr>
              <a:t>✗ CUT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52560" y="5952744"/>
            <a:ext cx="256032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0">
                <a:solidFill>
                  <a:srgbClr val="B8C2C9"/>
                </a:solidFill>
                <a:latin typeface="Arial"/>
              </a:rPr>
              <a:t>flagged — follow up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EOD Route Board — per-route SOD/EOD status (live)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2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17320"/>
          </a:xfrm>
          <a:prstGeom prst="rect">
            <a:avLst/>
          </a:prstGeom>
          <a:solidFill>
            <a:srgbClr val="0B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237744"/>
            <a:ext cx="914400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000" b="1">
                <a:solidFill>
                  <a:srgbClr val="FFFFFF"/>
                </a:solidFill>
                <a:latin typeface="Arial"/>
              </a:rPr>
              <a:t>🏆  SEC SAFETY CHAMPIONSHIP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" y="868680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3DD58C"/>
                </a:solidFill>
                <a:latin typeface="Arial"/>
              </a:rPr>
              <a:t>June 2026 · Safety drives success — together, we win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8400" y="457200"/>
            <a:ext cx="1691640" cy="548640"/>
          </a:xfrm>
          <a:prstGeom prst="roundRect">
            <a:avLst>
              <a:gd name="adj" fmla="val 8000"/>
            </a:avLst>
          </a:prstGeom>
          <a:solidFill>
            <a:srgbClr val="2175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058400" y="457200"/>
            <a:ext cx="1691640" cy="54864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300" b="1">
                <a:solidFill>
                  <a:srgbClr val="3DD58C"/>
                </a:solidFill>
                <a:latin typeface="Arial"/>
              </a:rPr>
              <a:t>✓ SAFETY FIRST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1572768"/>
            <a:ext cx="6858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4440" y="1572768"/>
            <a:ext cx="233172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MARKET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1880" y="1572768"/>
            <a:ext cx="11430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SAFETY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1572768"/>
            <a:ext cx="10515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7880" y="1572768"/>
            <a:ext cx="155448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MILES &gt;20K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8079" y="1572768"/>
            <a:ext cx="137160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MI / EVENT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5400" y="1572768"/>
            <a:ext cx="123444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DVIR &gt;75%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95560" y="1572768"/>
            <a:ext cx="15087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8A97A0"/>
                </a:solidFill>
                <a:latin typeface="Arial"/>
              </a:rPr>
              <a:t>ACCIDENTS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2011680"/>
            <a:ext cx="11292840" cy="676656"/>
          </a:xfrm>
          <a:prstGeom prst="roundRect">
            <a:avLst>
              <a:gd name="adj" fmla="val 8000"/>
            </a:avLst>
          </a:prstGeom>
          <a:solidFill>
            <a:srgbClr val="0C2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566928" y="2167128"/>
            <a:ext cx="365760" cy="365760"/>
          </a:xfrm>
          <a:prstGeom prst="ellipse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66928" y="2167128"/>
            <a:ext cx="3657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101416"/>
                </a:solidFill>
                <a:latin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440" y="2011680"/>
            <a:ext cx="233172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700" b="1">
                <a:solidFill>
                  <a:srgbClr val="FFFFFF"/>
                </a:solidFill>
                <a:latin typeface="Arial"/>
              </a:rPr>
              <a:t>NOVA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1880" y="2011680"/>
            <a:ext cx="11430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200" b="1">
                <a:solidFill>
                  <a:srgbClr val="3DD58C"/>
                </a:solidFill>
                <a:latin typeface="Arial"/>
              </a:rPr>
              <a:t>98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2011680"/>
            <a:ext cx="10515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97880" y="2011680"/>
            <a:ext cx="155448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29,075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8079" y="2011680"/>
            <a:ext cx="13716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1,817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5400" y="2011680"/>
            <a:ext cx="123444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1">
                <a:solidFill>
                  <a:srgbClr val="3DD58C"/>
                </a:solidFill>
                <a:latin typeface="Arial"/>
              </a:rPr>
              <a:t>93%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95560" y="2011680"/>
            <a:ext cx="15087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3DD58C"/>
                </a:solidFill>
                <a:latin typeface="Arial"/>
              </a:rPr>
              <a:t>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" y="2779776"/>
            <a:ext cx="11292840" cy="676656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Oval 27"/>
          <p:cNvSpPr/>
          <p:nvPr/>
        </p:nvSpPr>
        <p:spPr>
          <a:xfrm>
            <a:off x="566928" y="2935224"/>
            <a:ext cx="365760" cy="365760"/>
          </a:xfrm>
          <a:prstGeom prst="ellipse">
            <a:avLst/>
          </a:prstGeom>
          <a:solidFill>
            <a:srgbClr val="C7CD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66928" y="2935224"/>
            <a:ext cx="3657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101416"/>
                </a:solidFill>
                <a:latin typeface="Arial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34440" y="2779776"/>
            <a:ext cx="233172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700" b="1">
                <a:solidFill>
                  <a:srgbClr val="FFFFFF"/>
                </a:solidFill>
                <a:latin typeface="Arial"/>
              </a:rPr>
              <a:t>Washington DC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1880" y="2779776"/>
            <a:ext cx="11430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200" b="1">
                <a:solidFill>
                  <a:srgbClr val="3DD58C"/>
                </a:solidFill>
                <a:latin typeface="Arial"/>
              </a:rPr>
              <a:t>93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0600" y="2779776"/>
            <a:ext cx="10515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97880" y="2779776"/>
            <a:ext cx="155448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19,761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8079" y="2779776"/>
            <a:ext cx="13716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941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5400" y="2779776"/>
            <a:ext cx="123444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1">
                <a:solidFill>
                  <a:srgbClr val="3DD58C"/>
                </a:solidFill>
                <a:latin typeface="Arial"/>
              </a:rPr>
              <a:t>91%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95560" y="2779776"/>
            <a:ext cx="15087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3DD58C"/>
                </a:solidFill>
                <a:latin typeface="Arial"/>
              </a:rPr>
              <a:t>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7200" y="3547872"/>
            <a:ext cx="11292840" cy="676656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Oval 37"/>
          <p:cNvSpPr/>
          <p:nvPr/>
        </p:nvSpPr>
        <p:spPr>
          <a:xfrm>
            <a:off x="566928" y="3703320"/>
            <a:ext cx="365760" cy="365760"/>
          </a:xfrm>
          <a:prstGeom prst="ellipse">
            <a:avLst/>
          </a:prstGeom>
          <a:solidFill>
            <a:srgbClr val="CD8A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566928" y="3703320"/>
            <a:ext cx="3657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101416"/>
                </a:solidFill>
                <a:latin typeface="Arial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4440" y="3547872"/>
            <a:ext cx="233172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700" b="1">
                <a:solidFill>
                  <a:srgbClr val="FFFFFF"/>
                </a:solidFill>
                <a:latin typeface="Arial"/>
              </a:rPr>
              <a:t>VA Beach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11880" y="3547872"/>
            <a:ext cx="11430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200" b="1">
                <a:solidFill>
                  <a:srgbClr val="3DD58C"/>
                </a:solidFill>
                <a:latin typeface="Arial"/>
              </a:rPr>
              <a:t>91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0600" y="3547872"/>
            <a:ext cx="10515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24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97880" y="3547872"/>
            <a:ext cx="155448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8,970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98079" y="3547872"/>
            <a:ext cx="13716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373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5400" y="3547872"/>
            <a:ext cx="123444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1">
                <a:solidFill>
                  <a:srgbClr val="B8C2C9"/>
                </a:solidFill>
                <a:latin typeface="Arial"/>
              </a:rPr>
              <a:t>63%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95560" y="3547872"/>
            <a:ext cx="15087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3DD58C"/>
                </a:solidFill>
                <a:latin typeface="Arial"/>
              </a:rPr>
              <a:t>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57200" y="4315968"/>
            <a:ext cx="11292840" cy="676656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Oval 47"/>
          <p:cNvSpPr/>
          <p:nvPr/>
        </p:nvSpPr>
        <p:spPr>
          <a:xfrm>
            <a:off x="566928" y="4471416"/>
            <a:ext cx="365760" cy="365760"/>
          </a:xfrm>
          <a:prstGeom prst="ellipse">
            <a:avLst/>
          </a:prstGeom>
          <a:solidFill>
            <a:srgbClr val="8A9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566928" y="4471416"/>
            <a:ext cx="3657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101416"/>
                </a:solidFill>
                <a:latin typeface="Arial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34440" y="4315968"/>
            <a:ext cx="233172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700" b="1">
                <a:solidFill>
                  <a:srgbClr val="FFFFFF"/>
                </a:solidFill>
                <a:latin typeface="Arial"/>
              </a:rPr>
              <a:t>Richmond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1880" y="4315968"/>
            <a:ext cx="11430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200" b="1">
                <a:solidFill>
                  <a:srgbClr val="3DD58C"/>
                </a:solidFill>
                <a:latin typeface="Arial"/>
              </a:rPr>
              <a:t>90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0600" y="4315968"/>
            <a:ext cx="10515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61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97880" y="4315968"/>
            <a:ext cx="155448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34,987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98079" y="4315968"/>
            <a:ext cx="13716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573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15400" y="4315968"/>
            <a:ext cx="123444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1">
                <a:solidFill>
                  <a:srgbClr val="B8C2C9"/>
                </a:solidFill>
                <a:latin typeface="Arial"/>
              </a:rPr>
              <a:t>58%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195560" y="4315968"/>
            <a:ext cx="15087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3DD58C"/>
                </a:solidFill>
                <a:latin typeface="Arial"/>
              </a:rPr>
              <a:t>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57200" y="5084064"/>
            <a:ext cx="11292840" cy="676656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Oval 57"/>
          <p:cNvSpPr/>
          <p:nvPr/>
        </p:nvSpPr>
        <p:spPr>
          <a:xfrm>
            <a:off x="566928" y="5239512"/>
            <a:ext cx="365760" cy="365760"/>
          </a:xfrm>
          <a:prstGeom prst="ellipse">
            <a:avLst/>
          </a:prstGeom>
          <a:solidFill>
            <a:srgbClr val="8A9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566928" y="5239512"/>
            <a:ext cx="365760" cy="36576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101416"/>
                </a:solidFill>
                <a:latin typeface="Arial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34440" y="5084064"/>
            <a:ext cx="233172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700" b="1">
                <a:solidFill>
                  <a:srgbClr val="FFFFFF"/>
                </a:solidFill>
                <a:latin typeface="Arial"/>
              </a:rPr>
              <a:t>Atlanta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11880" y="5084064"/>
            <a:ext cx="11430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200" b="1">
                <a:solidFill>
                  <a:srgbClr val="3DD58C"/>
                </a:solidFill>
                <a:latin typeface="Arial"/>
              </a:rPr>
              <a:t>92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00600" y="5084064"/>
            <a:ext cx="10515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98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97880" y="5084064"/>
            <a:ext cx="155448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55,742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98079" y="5084064"/>
            <a:ext cx="137160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Arial"/>
              </a:rPr>
              <a:t>568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5400" y="5084064"/>
            <a:ext cx="123444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600" b="1">
                <a:solidFill>
                  <a:srgbClr val="B8C2C9"/>
                </a:solidFill>
                <a:latin typeface="Arial"/>
              </a:rPr>
              <a:t>69%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424160" y="5202936"/>
            <a:ext cx="1005840" cy="438912"/>
          </a:xfrm>
          <a:prstGeom prst="roundRect">
            <a:avLst>
              <a:gd name="adj" fmla="val 8000"/>
            </a:avLst>
          </a:prstGeom>
          <a:solidFill>
            <a:srgbClr val="862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0195560" y="5084064"/>
            <a:ext cx="1508760" cy="67665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E0475B"/>
                </a:solidFill>
                <a:latin typeface="Arial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8640" y="5897880"/>
            <a:ext cx="73152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B8C2C9"/>
                </a:solidFill>
                <a:latin typeface="Arial"/>
              </a:rPr>
              <a:t>NOVA leads at 98 · just one at-fault accident across all of SEC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15200" y="5852160"/>
            <a:ext cx="44348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DRIVE SAFE · WORK SAFE · </a:t>
            </a:r>
            <a:r>
              <a:rPr sz="1500" b="1">
                <a:solidFill>
                  <a:srgbClr val="3DD58C"/>
                </a:solidFill>
                <a:latin typeface="Arial"/>
              </a:rPr>
              <a:t>GO HOME SAFE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SEC Safety Championship Tracker — June 2026 (Motive safety scores, events, DVIR, at-fault accidents)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711696"/>
            <a:ext cx="12191695" cy="146304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-2286000" y="1828800"/>
            <a:ext cx="7315200" cy="7315200"/>
          </a:xfrm>
          <a:prstGeom prst="ellipse">
            <a:avLst/>
          </a:prstGeom>
          <a:solidFill>
            <a:srgbClr val="0E1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960120"/>
            <a:ext cx="100584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1">
                <a:solidFill>
                  <a:srgbClr val="2AD6E6"/>
                </a:solidFill>
                <a:latin typeface="Arial"/>
              </a:rPr>
              <a:t>SEC  ·  THE CLIMB TO FIRST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1691640"/>
            <a:ext cx="10607040" cy="15544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5400" b="1">
                <a:solidFill>
                  <a:srgbClr val="FFFFFF"/>
                </a:solidFill>
                <a:latin typeface="Arial"/>
              </a:rPr>
              <a:t>First place is </a:t>
            </a:r>
            <a:r>
              <a:rPr sz="5400" b="1">
                <a:solidFill>
                  <a:srgbClr val="2AD6E6"/>
                </a:solidFill>
                <a:latin typeface="Arial"/>
              </a:rPr>
              <a:t>7.5 points</a:t>
            </a:r>
            <a:r>
              <a:rPr sz="5400" b="1">
                <a:solidFill>
                  <a:srgbClr val="FFFFFF"/>
                </a:solidFill>
                <a:latin typeface="Arial"/>
              </a:rPr>
              <a:t> away.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" y="3657600"/>
            <a:ext cx="2606040" cy="731520"/>
          </a:xfrm>
          <a:prstGeom prst="roundRect">
            <a:avLst>
              <a:gd name="adj" fmla="val 8000"/>
            </a:avLst>
          </a:prstGeom>
          <a:solidFill>
            <a:srgbClr val="156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3657600"/>
            <a:ext cx="2606040" cy="73152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2AD6E6"/>
                </a:solidFill>
                <a:latin typeface="Arial"/>
              </a:rPr>
              <a:t>WIN REVENUE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11880" y="3657600"/>
            <a:ext cx="2606040" cy="731520"/>
          </a:xfrm>
          <a:prstGeom prst="roundRect">
            <a:avLst>
              <a:gd name="adj" fmla="val 8000"/>
            </a:avLst>
          </a:prstGeom>
          <a:solidFill>
            <a:srgbClr val="7023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1880" y="3657600"/>
            <a:ext cx="2606040" cy="73152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E0475B"/>
                </a:solidFill>
                <a:latin typeface="Arial"/>
              </a:rPr>
              <a:t>CUT CANCELLATIONS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3657600"/>
            <a:ext cx="2606040" cy="731520"/>
          </a:xfrm>
          <a:prstGeom prst="roundRect">
            <a:avLst>
              <a:gd name="adj" fmla="val 8000"/>
            </a:avLst>
          </a:prstGeom>
          <a:solidFill>
            <a:srgbClr val="745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00800" y="3657600"/>
            <a:ext cx="2606040" cy="73152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E8A33D"/>
                </a:solidFill>
                <a:latin typeface="Arial"/>
              </a:rPr>
              <a:t>RUN SCENARIOS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89720" y="3657600"/>
            <a:ext cx="2606040" cy="731520"/>
          </a:xfrm>
          <a:prstGeom prst="roundRect">
            <a:avLst>
              <a:gd name="adj" fmla="val 8000"/>
            </a:avLst>
          </a:prstGeom>
          <a:solidFill>
            <a:srgbClr val="1E6A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89720" y="3657600"/>
            <a:ext cx="2606040" cy="73152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3DD58C"/>
                </a:solidFill>
                <a:latin typeface="Arial"/>
              </a:rPr>
              <a:t>OWN SOD / EOD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" y="4846320"/>
            <a:ext cx="10515600" cy="9144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sz="1600" b="0">
                <a:solidFill>
                  <a:srgbClr val="B8C2C9"/>
                </a:solidFill>
                <a:latin typeface="Arial"/>
              </a:rPr>
              <a:t>We already own the people game — AJS #1, labor tight, all 5 markets ahead of pace.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Arial"/>
              </a:rPr>
              <a:t>Close revenue and cancellations, and SEC takes #1.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SEC Huddle · June 12, 2026 · Dylan Kehr — Area Director · 1-800-GOT-JUNK · Southwind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Oval 2"/>
          <p:cNvSpPr/>
          <p:nvPr/>
        </p:nvSpPr>
        <p:spPr>
          <a:xfrm>
            <a:off x="-1828800" y="2011680"/>
            <a:ext cx="8686800" cy="8686800"/>
          </a:xfrm>
          <a:prstGeom prst="ellipse">
            <a:avLst/>
          </a:prstGeom>
          <a:solidFill>
            <a:srgbClr val="102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548640"/>
            <a:ext cx="100584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2AD6E6"/>
                </a:solidFill>
                <a:latin typeface="Arial"/>
              </a:rPr>
              <a:t>SEC IS GROWING  ·  TWO MARKETS JOIN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1051560"/>
            <a:ext cx="10789920" cy="9144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600" b="1">
                <a:solidFill>
                  <a:srgbClr val="FFFFFF"/>
                </a:solidFill>
                <a:latin typeface="Arial"/>
              </a:rPr>
              <a:t>Welcome to the SEC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057400"/>
            <a:ext cx="10424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0">
                <a:solidFill>
                  <a:srgbClr val="B8C2C9"/>
                </a:solidFill>
                <a:latin typeface="Arial"/>
              </a:rPr>
              <a:t>Austin &amp; Dallas come over from LFG — more operators, more saves, more firepower for #1.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2743200"/>
            <a:ext cx="5166360" cy="324612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822960" y="2743200"/>
            <a:ext cx="5166360" cy="109728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97280" y="2944368"/>
            <a:ext cx="365760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000" b="1">
                <a:solidFill>
                  <a:srgbClr val="FFFFFF"/>
                </a:solidFill>
                <a:latin typeface="Arial"/>
              </a:rPr>
              <a:t>Austin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3456432"/>
            <a:ext cx="4114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2AD6E6"/>
                </a:solidFill>
                <a:latin typeface="Arial"/>
              </a:rPr>
              <a:t>from LFG · joining SEC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" y="3931920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CERTIFIED STAFF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3931920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37%  ·  17 / 46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4407408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GROUND GAME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4407408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Deshaun Lee · 3.73 PPJ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4882896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ON THE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4882896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6 reps competing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" y="5358384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SCENARIO TRACKER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5358384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onboarding now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72200" y="2743200"/>
            <a:ext cx="5166360" cy="324612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172200" y="2743200"/>
            <a:ext cx="5166360" cy="109728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446520" y="2944368"/>
            <a:ext cx="365760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000" b="1">
                <a:solidFill>
                  <a:srgbClr val="FFFFFF"/>
                </a:solidFill>
                <a:latin typeface="Arial"/>
              </a:rPr>
              <a:t>Dallas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520" y="3456432"/>
            <a:ext cx="4114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E8A33D"/>
                </a:solidFill>
                <a:latin typeface="Arial"/>
              </a:rPr>
              <a:t>from LFG · joining SEC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6520" y="3931920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CERTIFIED STAFF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040" y="3931920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58%  ·  29 /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6520" y="4407408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GROUND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21040" y="4407408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Hayward Rodgers · 4.29 PPJ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6520" y="4882896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NEW-MARKET #1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1040" y="4882896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146 pts · 34 jobs · led all of LFG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6520" y="5358384"/>
            <a:ext cx="192024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1">
                <a:solidFill>
                  <a:srgbClr val="8A97A0"/>
                </a:solidFill>
                <a:latin typeface="Arial"/>
              </a:rPr>
              <a:t>SCENARIO TRACKER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21040" y="5358384"/>
            <a:ext cx="278892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250" b="1">
                <a:solidFill>
                  <a:srgbClr val="FFFFFF"/>
                </a:solidFill>
                <a:latin typeface="Arial"/>
              </a:rPr>
              <a:t>onboarding now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Sources: PD Competition Hub (certified) · Ground Game (June) · SEC now = 7 markets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Oval 2"/>
          <p:cNvSpPr/>
          <p:nvPr/>
        </p:nvSpPr>
        <p:spPr>
          <a:xfrm>
            <a:off x="-1828800" y="2286000"/>
            <a:ext cx="8229600" cy="8229600"/>
          </a:xfrm>
          <a:prstGeom prst="ellipse">
            <a:avLst/>
          </a:prstGeom>
          <a:solidFill>
            <a:srgbClr val="102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640080"/>
            <a:ext cx="100584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2AD6E6"/>
                </a:solidFill>
                <a:latin typeface="Arial"/>
              </a:rPr>
              <a:t>DREAM BIG POWER 6  ·  REGION STANDINGS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234440"/>
            <a:ext cx="6400800" cy="18288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We're </a:t>
            </a:r>
            <a:r>
              <a:rPr sz="4000" b="1">
                <a:solidFill>
                  <a:srgbClr val="2AD6E6"/>
                </a:solidFill>
                <a:latin typeface="Arial"/>
              </a:rPr>
              <a:t>#2.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Here's #1.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383280"/>
            <a:ext cx="4937760" cy="2377440"/>
          </a:xfrm>
          <a:prstGeom prst="roundRect">
            <a:avLst>
              <a:gd name="adj" fmla="val 8000"/>
            </a:avLst>
          </a:prstGeom>
          <a:solidFill>
            <a:srgbClr val="0C4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3611880"/>
            <a:ext cx="45720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2AD6E6"/>
                </a:solidFill>
                <a:latin typeface="Arial"/>
              </a:rPr>
              <a:t>SEC WEIGHTED SCORE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3931920"/>
            <a:ext cx="4572000" cy="12801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0" b="1">
                <a:solidFill>
                  <a:srgbClr val="FFFFFF"/>
                </a:solidFill>
                <a:latin typeface="Arial"/>
              </a:rPr>
              <a:t>92.5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5349240"/>
            <a:ext cx="45720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0">
                <a:solidFill>
                  <a:srgbClr val="B8C2C9"/>
                </a:solidFill>
                <a:latin typeface="Arial"/>
              </a:rPr>
              <a:t>Revenue $2.42M MTD  ·  AJS #1 in company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6480" y="3383280"/>
            <a:ext cx="5212080" cy="1078992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0" y="3456432"/>
            <a:ext cx="4572000" cy="9144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8A97A0"/>
                </a:solidFill>
                <a:latin typeface="Arial"/>
              </a:rPr>
              <a:t>Leader · MIDWEST</a:t>
            </a:r>
          </a:p>
          <a:p>
            <a:pPr algn="l">
              <a:spcAft>
                <a:spcPts val="0"/>
              </a:spcAft>
            </a:pPr>
            <a:r>
              <a:rPr sz="3000" b="1">
                <a:solidFill>
                  <a:srgbClr val="FFFFFF"/>
                </a:solidFill>
                <a:latin typeface="Arial"/>
              </a:rPr>
              <a:t>100.0</a:t>
            </a:r>
            <a:r>
              <a:rPr sz="1300" b="0">
                <a:solidFill>
                  <a:srgbClr val="8A97A0"/>
                </a:solidFill>
                <a:latin typeface="Arial"/>
              </a:rPr>
              <a:t>   the bar to beat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6480" y="4681728"/>
            <a:ext cx="5212080" cy="1078992"/>
          </a:xfrm>
          <a:prstGeom prst="roundRect">
            <a:avLst>
              <a:gd name="adj" fmla="val 8000"/>
            </a:avLst>
          </a:prstGeom>
          <a:solidFill>
            <a:srgbClr val="684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00800" y="4754880"/>
            <a:ext cx="4754880" cy="9144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00" b="1">
                <a:solidFill>
                  <a:srgbClr val="E8A33D"/>
                </a:solidFill>
                <a:latin typeface="Arial"/>
              </a:rPr>
              <a:t>THE GAP TO FIRST</a:t>
            </a:r>
          </a:p>
          <a:p>
            <a:pPr algn="l">
              <a:spcAft>
                <a:spcPts val="0"/>
              </a:spcAft>
            </a:pPr>
            <a:r>
              <a:rPr sz="3000" b="1">
                <a:solidFill>
                  <a:srgbClr val="FFFFFF"/>
                </a:solidFill>
                <a:latin typeface="Arial"/>
              </a:rPr>
              <a:t>7.5</a:t>
            </a:r>
            <a:r>
              <a:rPr sz="1300" b="0">
                <a:solidFill>
                  <a:srgbClr val="B8C2C9"/>
                </a:solidFill>
                <a:latin typeface="Arial"/>
              </a:rPr>
              <a:t>  points  ·  one strong month closes 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DBA Looker — Dream Big Power 6 · weighted score · updated Jun 11,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168" cy="1051560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82880"/>
            <a:ext cx="100584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POWER 6 — REGION LEADERBOARD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58368"/>
            <a:ext cx="100584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2AD6E6"/>
                </a:solidFill>
                <a:latin typeface="Arial"/>
              </a:rPr>
              <a:t>Weighted score across all Dream Big regions · SEC =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325880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" y="1325880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Midwest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408176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286000" y="1408176"/>
            <a:ext cx="8595360" cy="292608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972800" y="1325880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1837944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2AD6E6"/>
                </a:solidFill>
                <a:latin typeface="Ari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120" y="1837944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SEC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920240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2286000" y="1920240"/>
            <a:ext cx="7950708" cy="292608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0328148" y="1837944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92.5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509760" y="1901952"/>
            <a:ext cx="1280160" cy="329184"/>
          </a:xfrm>
          <a:prstGeom prst="roundRect">
            <a:avLst>
              <a:gd name="adj" fmla="val 8000"/>
            </a:avLst>
          </a:prstGeom>
          <a:solidFill>
            <a:srgbClr val="126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509760" y="1901952"/>
            <a:ext cx="1280160" cy="32918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100" b="1">
                <a:solidFill>
                  <a:srgbClr val="2AD6E6"/>
                </a:solidFill>
                <a:latin typeface="Arial"/>
              </a:rPr>
              <a:t>◀ THAT'S 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" y="2350008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0120" y="2350008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Florida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0" y="2432304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2286000" y="2432304"/>
            <a:ext cx="6661404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038844" y="2350008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77.5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" y="2862072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" y="2862072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LFG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0" y="2944368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2286000" y="2944368"/>
            <a:ext cx="6231636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609076" y="2862072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72.5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3374136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" y="3374136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BUOY6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0" y="3456432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ectangle 31"/>
          <p:cNvSpPr/>
          <p:nvPr/>
        </p:nvSpPr>
        <p:spPr>
          <a:xfrm>
            <a:off x="2286000" y="3456432"/>
            <a:ext cx="6231636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8609076" y="3374136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72.5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3886200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0120" y="3886200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PONY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0" y="3968496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Rectangle 36"/>
          <p:cNvSpPr/>
          <p:nvPr/>
        </p:nvSpPr>
        <p:spPr>
          <a:xfrm>
            <a:off x="2286000" y="3968496"/>
            <a:ext cx="5586984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964424" y="3886200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65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" y="4398264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0120" y="4398264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APEX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86000" y="4480560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Rectangle 41"/>
          <p:cNvSpPr/>
          <p:nvPr/>
        </p:nvSpPr>
        <p:spPr>
          <a:xfrm>
            <a:off x="2286000" y="4480560"/>
            <a:ext cx="5372100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749540" y="4398264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62.5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640" y="4910328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0120" y="4910328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NEE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86000" y="4992624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Rectangle 46"/>
          <p:cNvSpPr/>
          <p:nvPr/>
        </p:nvSpPr>
        <p:spPr>
          <a:xfrm>
            <a:off x="2286000" y="4992624"/>
            <a:ext cx="5157216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7534656" y="4910328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60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" y="5422392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60120" y="5422392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BC Canada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86000" y="5504688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Rectangle 51"/>
          <p:cNvSpPr/>
          <p:nvPr/>
        </p:nvSpPr>
        <p:spPr>
          <a:xfrm>
            <a:off x="2286000" y="5504688"/>
            <a:ext cx="4512564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6890004" y="5422392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52.5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640" y="5934456"/>
            <a:ext cx="36576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8A97A0"/>
                </a:solidFill>
                <a:latin typeface="Arial"/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0120" y="5934456"/>
            <a:ext cx="137160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NYC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86000" y="6016752"/>
            <a:ext cx="8595360" cy="292608"/>
          </a:xfrm>
          <a:prstGeom prst="rect">
            <a:avLst/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Rectangle 56"/>
          <p:cNvSpPr/>
          <p:nvPr/>
        </p:nvSpPr>
        <p:spPr>
          <a:xfrm>
            <a:off x="2286000" y="6016752"/>
            <a:ext cx="4512564" cy="292608"/>
          </a:xfrm>
          <a:prstGeom prst="rect">
            <a:avLst/>
          </a:prstGeom>
          <a:solidFill>
            <a:srgbClr val="3A4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6890004" y="5934456"/>
            <a:ext cx="1097280" cy="457200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B8C2C9"/>
                </a:solidFill>
                <a:latin typeface="Arial"/>
              </a:rPr>
              <a:t>52.5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" y="6053328"/>
            <a:ext cx="1097280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50" b="0">
                <a:solidFill>
                  <a:srgbClr val="2AD6E6"/>
                </a:solidFill>
                <a:latin typeface="Arial"/>
              </a:rPr>
              <a:t>Note: SEC scope is expanding to include Austin + Dallas (today in LFG, #5) — folded into next month's region roll-up.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DBA Looker — Power 6 · regions only (company &amp; system rollups excluded) · Jun 11,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65760"/>
            <a:ext cx="100584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SEC POWER 6 SCORECARD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50392"/>
            <a:ext cx="10972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8A97A0"/>
                </a:solidFill>
                <a:latin typeface="Arial"/>
              </a:rPr>
              <a:t>Six weighted metrics · </a:t>
            </a:r>
            <a:r>
              <a:rPr sz="1300" b="1">
                <a:solidFill>
                  <a:srgbClr val="3DD58C"/>
                </a:solidFill>
                <a:latin typeface="Arial"/>
              </a:rPr>
              <a:t>where we win</a:t>
            </a:r>
            <a:r>
              <a:rPr sz="1300" b="0">
                <a:solidFill>
                  <a:srgbClr val="8A97A0"/>
                </a:solidFill>
                <a:latin typeface="Arial"/>
              </a:rPr>
              <a:t>  and  </a:t>
            </a:r>
            <a:r>
              <a:rPr sz="1300" b="1">
                <a:solidFill>
                  <a:srgbClr val="F2922E"/>
                </a:solidFill>
                <a:latin typeface="Arial"/>
              </a:rPr>
              <a:t>where we climb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17320"/>
            <a:ext cx="3611880" cy="2286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548640" y="1417320"/>
            <a:ext cx="3611880" cy="91440"/>
          </a:xfrm>
          <a:prstGeom prst="rect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49808" y="1655064"/>
            <a:ext cx="2423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50" b="1">
                <a:solidFill>
                  <a:srgbClr val="B8C2C9"/>
                </a:solidFill>
                <a:latin typeface="Arial"/>
              </a:rPr>
              <a:t>REVENUE vs GOAL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1636776"/>
            <a:ext cx="777240" cy="310896"/>
          </a:xfrm>
          <a:prstGeom prst="roundRect">
            <a:avLst>
              <a:gd name="adj" fmla="val 8000"/>
            </a:avLst>
          </a:prstGeom>
          <a:solidFill>
            <a:srgbClr val="794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200400" y="1636776"/>
            <a:ext cx="77724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50" b="1">
                <a:solidFill>
                  <a:srgbClr val="F2922E"/>
                </a:solidFill>
                <a:latin typeface="Arial"/>
              </a:rPr>
              <a:t>GROW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08" y="2130552"/>
            <a:ext cx="324612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+11.0%</a:t>
            </a:r>
            <a:r>
              <a:rPr sz="1300" b="1">
                <a:solidFill>
                  <a:srgbClr val="8A97A0"/>
                </a:solidFill>
                <a:latin typeface="Arial"/>
              </a:rPr>
              <a:t>   25% wt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808" y="3044952"/>
            <a:ext cx="324612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F3A24D"/>
                </a:solidFill>
                <a:latin typeface="Arial"/>
              </a:rPr>
              <a:t>Beating goal — but #1 runs +17.6%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417320"/>
            <a:ext cx="3611880" cy="2286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343400" y="1417320"/>
            <a:ext cx="3611880" cy="91440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544568" y="1655064"/>
            <a:ext cx="2423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50" b="1">
                <a:solidFill>
                  <a:srgbClr val="B8C2C9"/>
                </a:solidFill>
                <a:latin typeface="Arial"/>
              </a:rPr>
              <a:t>LABOR TARGET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95160" y="1636776"/>
            <a:ext cx="777240" cy="310896"/>
          </a:xfrm>
          <a:prstGeom prst="roundRect">
            <a:avLst>
              <a:gd name="adj" fmla="val 8000"/>
            </a:avLst>
          </a:prstGeom>
          <a:solidFill>
            <a:srgbClr val="1E6A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995160" y="1636776"/>
            <a:ext cx="77724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50" b="1">
                <a:solidFill>
                  <a:srgbClr val="3DD58C"/>
                </a:solidFill>
                <a:latin typeface="Arial"/>
              </a:rPr>
              <a:t>WIN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4568" y="2130552"/>
            <a:ext cx="324612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+0.95%</a:t>
            </a:r>
            <a:r>
              <a:rPr sz="1300" b="1">
                <a:solidFill>
                  <a:srgbClr val="8A97A0"/>
                </a:solidFill>
                <a:latin typeface="Arial"/>
              </a:rPr>
              <a:t>   25% wt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4568" y="3044952"/>
            <a:ext cx="324612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5ADB9D"/>
                </a:solidFill>
                <a:latin typeface="Arial"/>
              </a:rPr>
              <a:t>Under target — favorable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38160" y="1417320"/>
            <a:ext cx="3611880" cy="2286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8138160" y="1417320"/>
            <a:ext cx="3611880" cy="91440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339328" y="1655064"/>
            <a:ext cx="2423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50" b="1">
                <a:solidFill>
                  <a:srgbClr val="B8C2C9"/>
                </a:solidFill>
                <a:latin typeface="Arial"/>
              </a:rPr>
              <a:t>RESI AJS %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789920" y="1636776"/>
            <a:ext cx="777240" cy="310896"/>
          </a:xfrm>
          <a:prstGeom prst="roundRect">
            <a:avLst>
              <a:gd name="adj" fmla="val 8000"/>
            </a:avLst>
          </a:prstGeom>
          <a:solidFill>
            <a:srgbClr val="1E6A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789920" y="1636776"/>
            <a:ext cx="77724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50" b="1">
                <a:solidFill>
                  <a:srgbClr val="3DD58C"/>
                </a:solidFill>
                <a:latin typeface="Arial"/>
              </a:rPr>
              <a:t>WIN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9328" y="2130552"/>
            <a:ext cx="324612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70.1%</a:t>
            </a:r>
            <a:r>
              <a:rPr sz="1300" b="1">
                <a:solidFill>
                  <a:srgbClr val="8A97A0"/>
                </a:solidFill>
                <a:latin typeface="Arial"/>
              </a:rPr>
              <a:t>   15% wt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39328" y="3044952"/>
            <a:ext cx="324612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5ADB9D"/>
                </a:solidFill>
                <a:latin typeface="Arial"/>
              </a:rPr>
              <a:t>+4.1 var · #1 in the company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48640" y="3904488"/>
            <a:ext cx="3611880" cy="2286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548640" y="3904488"/>
            <a:ext cx="3611880" cy="91440"/>
          </a:xfrm>
          <a:prstGeom prst="rect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749808" y="4142232"/>
            <a:ext cx="2423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50" b="1">
                <a:solidFill>
                  <a:srgbClr val="B8C2C9"/>
                </a:solidFill>
                <a:latin typeface="Arial"/>
              </a:rPr>
              <a:t>RESI CANCELLATION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200400" y="4123944"/>
            <a:ext cx="777240" cy="310896"/>
          </a:xfrm>
          <a:prstGeom prst="roundRect">
            <a:avLst>
              <a:gd name="adj" fmla="val 8000"/>
            </a:avLst>
          </a:prstGeom>
          <a:solidFill>
            <a:srgbClr val="7023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3200400" y="4123944"/>
            <a:ext cx="77724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50" b="1">
                <a:solidFill>
                  <a:srgbClr val="E0475B"/>
                </a:solidFill>
                <a:latin typeface="Arial"/>
              </a:rPr>
              <a:t>FIX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808" y="4617720"/>
            <a:ext cx="324612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36.5%</a:t>
            </a:r>
            <a:r>
              <a:rPr sz="1300" b="1">
                <a:solidFill>
                  <a:srgbClr val="8A97A0"/>
                </a:solidFill>
                <a:latin typeface="Arial"/>
              </a:rPr>
              <a:t>   15% wt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9808" y="5532120"/>
            <a:ext cx="324612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E46273"/>
                </a:solidFill>
                <a:latin typeface="Arial"/>
              </a:rPr>
              <a:t>-0.5 var · trim toward 35%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43400" y="3904488"/>
            <a:ext cx="3611880" cy="2286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4343400" y="3904488"/>
            <a:ext cx="3611880" cy="91440"/>
          </a:xfrm>
          <a:prstGeom prst="rect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4544568" y="4142232"/>
            <a:ext cx="2423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50" b="1">
                <a:solidFill>
                  <a:srgbClr val="B8C2C9"/>
                </a:solidFill>
                <a:latin typeface="Arial"/>
              </a:rPr>
              <a:t>LOCO CANCELLATION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995160" y="4123944"/>
            <a:ext cx="777240" cy="310896"/>
          </a:xfrm>
          <a:prstGeom prst="roundRect">
            <a:avLst>
              <a:gd name="adj" fmla="val 8000"/>
            </a:avLst>
          </a:prstGeom>
          <a:solidFill>
            <a:srgbClr val="794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995160" y="4123944"/>
            <a:ext cx="77724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50" b="1">
                <a:solidFill>
                  <a:srgbClr val="F2922E"/>
                </a:solidFill>
                <a:latin typeface="Arial"/>
              </a:rPr>
              <a:t>WATCH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4568" y="4617720"/>
            <a:ext cx="324612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19.5%</a:t>
            </a:r>
            <a:r>
              <a:rPr sz="1300" b="1">
                <a:solidFill>
                  <a:srgbClr val="8A97A0"/>
                </a:solidFill>
                <a:latin typeface="Arial"/>
              </a:rPr>
              <a:t>   15% wt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44568" y="5532120"/>
            <a:ext cx="324612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F3A24D"/>
                </a:solidFill>
                <a:latin typeface="Arial"/>
              </a:rPr>
              <a:t>+0.5 var · #1 sits at 18.8%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138160" y="3904488"/>
            <a:ext cx="3611880" cy="228600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Rectangle 40"/>
          <p:cNvSpPr/>
          <p:nvPr/>
        </p:nvSpPr>
        <p:spPr>
          <a:xfrm>
            <a:off x="8138160" y="3904488"/>
            <a:ext cx="3611880" cy="91440"/>
          </a:xfrm>
          <a:prstGeom prst="rect">
            <a:avLst/>
          </a:prstGeom>
          <a:solidFill>
            <a:srgbClr val="8A9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8339328" y="4142232"/>
            <a:ext cx="242316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250" b="1">
                <a:solidFill>
                  <a:srgbClr val="B8C2C9"/>
                </a:solidFill>
                <a:latin typeface="Arial"/>
              </a:rPr>
              <a:t>COMPLAINT %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789920" y="4123944"/>
            <a:ext cx="777240" cy="310896"/>
          </a:xfrm>
          <a:prstGeom prst="roundRect">
            <a:avLst>
              <a:gd name="adj" fmla="val 8000"/>
            </a:avLst>
          </a:prstGeom>
          <a:solidFill>
            <a:srgbClr val="454B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10789920" y="4123944"/>
            <a:ext cx="77724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50" b="1">
                <a:solidFill>
                  <a:srgbClr val="8A97A0"/>
                </a:solidFill>
                <a:latin typeface="Arial"/>
              </a:rPr>
              <a:t>EVEN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39328" y="4617720"/>
            <a:ext cx="324612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4000" b="1">
                <a:solidFill>
                  <a:srgbClr val="FFFFFF"/>
                </a:solidFill>
                <a:latin typeface="Arial"/>
              </a:rPr>
              <a:t>1.0%</a:t>
            </a:r>
            <a:r>
              <a:rPr sz="1300" b="1">
                <a:solidFill>
                  <a:srgbClr val="8A97A0"/>
                </a:solidFill>
                <a:latin typeface="Arial"/>
              </a:rPr>
              <a:t>   5% wt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39328" y="5532120"/>
            <a:ext cx="3246120" cy="5486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50" b="0">
                <a:solidFill>
                  <a:srgbClr val="8A97A0"/>
                </a:solidFill>
                <a:latin typeface="Arial"/>
              </a:rPr>
              <a:t>Right on target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DBA Looker — Power 6 · SEC region · vs target &amp; vs Midwest (#1) · Jun 11,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411480"/>
            <a:ext cx="100584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THE PATH TO FIRST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96112"/>
            <a:ext cx="1005840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1">
                <a:solidFill>
                  <a:srgbClr val="8A97A0"/>
                </a:solidFill>
                <a:latin typeface="Arial"/>
              </a:rPr>
              <a:t>92.5  →  </a:t>
            </a:r>
            <a:r>
              <a:rPr sz="1600" b="1">
                <a:solidFill>
                  <a:srgbClr val="E8A33D"/>
                </a:solidFill>
                <a:latin typeface="Arial"/>
              </a:rPr>
              <a:t>100</a:t>
            </a:r>
            <a:r>
              <a:rPr sz="1600" b="1">
                <a:solidFill>
                  <a:srgbClr val="8A97A0"/>
                </a:solidFill>
                <a:latin typeface="Arial"/>
              </a:rPr>
              <a:t>   ·   +7.5 points   ·   </a:t>
            </a:r>
            <a:r>
              <a:rPr sz="1600" b="0">
                <a:solidFill>
                  <a:srgbClr val="B8C2C9"/>
                </a:solidFill>
                <a:latin typeface="Arial"/>
              </a:rPr>
              <a:t>win revenue, cut cancellations, hold our people lead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00200"/>
            <a:ext cx="10927080" cy="1078992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868680" y="1856232"/>
            <a:ext cx="566928" cy="566928"/>
          </a:xfrm>
          <a:prstGeom prst="ellipse">
            <a:avLst/>
          </a:prstGeom>
          <a:solidFill>
            <a:srgbClr val="177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1856232"/>
            <a:ext cx="566928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2AD6E6"/>
                </a:solidFill>
                <a:latin typeface="Arial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1764792"/>
            <a:ext cx="96012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900" b="1">
                <a:solidFill>
                  <a:srgbClr val="FFFFFF"/>
                </a:solidFill>
                <a:latin typeface="Arial"/>
              </a:rPr>
              <a:t>WIN REVENUE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2203704"/>
            <a:ext cx="9601200" cy="4114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B8C2C9"/>
                </a:solidFill>
                <a:latin typeface="Arial"/>
              </a:rPr>
              <a:t>+11.0% vs goal → chase #1's +17.6%.  Biggest weight (25%) and our biggest gap.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" y="1600200"/>
            <a:ext cx="91440" cy="1078992"/>
          </a:xfrm>
          <a:prstGeom prst="rect">
            <a:avLst/>
          </a:prstGeom>
          <a:solidFill>
            <a:srgbClr val="2AD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40080" y="2788920"/>
            <a:ext cx="10927080" cy="1078992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868680" y="3044952"/>
            <a:ext cx="566928" cy="566928"/>
          </a:xfrm>
          <a:prstGeom prst="ellipse">
            <a:avLst/>
          </a:prstGeom>
          <a:solidFill>
            <a:srgbClr val="7B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68680" y="3044952"/>
            <a:ext cx="566928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E0475B"/>
                </a:solidFill>
                <a:latin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40" y="2953512"/>
            <a:ext cx="96012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900" b="1">
                <a:solidFill>
                  <a:srgbClr val="FFFFFF"/>
                </a:solidFill>
                <a:latin typeface="Arial"/>
              </a:rPr>
              <a:t>CUT RESI CANCELLATIONS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40" y="3392424"/>
            <a:ext cx="9601200" cy="4114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B8C2C9"/>
                </a:solidFill>
                <a:latin typeface="Arial"/>
              </a:rPr>
              <a:t>36.5% → under 36%.  Save the job at the door (15% of score).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" y="2788920"/>
            <a:ext cx="91440" cy="1078992"/>
          </a:xfrm>
          <a:prstGeom prst="rect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40080" y="3977640"/>
            <a:ext cx="10927080" cy="1078992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868680" y="4233672"/>
            <a:ext cx="566928" cy="566928"/>
          </a:xfrm>
          <a:prstGeom prst="ellipse">
            <a:avLst/>
          </a:prstGeom>
          <a:solidFill>
            <a:srgbClr val="855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68680" y="4233672"/>
            <a:ext cx="566928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F2922E"/>
                </a:solidFill>
                <a:latin typeface="Arial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640" y="4142232"/>
            <a:ext cx="96012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900" b="1">
                <a:solidFill>
                  <a:srgbClr val="FFFFFF"/>
                </a:solidFill>
                <a:latin typeface="Arial"/>
              </a:rPr>
              <a:t>TRIM LOCO CANCELLATIONS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1640" y="4581144"/>
            <a:ext cx="9601200" cy="4114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B8C2C9"/>
                </a:solidFill>
                <a:latin typeface="Arial"/>
              </a:rPr>
              <a:t>19.5% → under 18.8% like #1.  Tighten dispatch &amp; confirms (15%).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" y="3977640"/>
            <a:ext cx="91440" cy="1078992"/>
          </a:xfrm>
          <a:prstGeom prst="rect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640080" y="5166360"/>
            <a:ext cx="10927080" cy="1078992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Oval 24"/>
          <p:cNvSpPr/>
          <p:nvPr/>
        </p:nvSpPr>
        <p:spPr>
          <a:xfrm>
            <a:off x="868680" y="5422392"/>
            <a:ext cx="566928" cy="566928"/>
          </a:xfrm>
          <a:prstGeom prst="ellipse">
            <a:avLst/>
          </a:prstGeom>
          <a:solidFill>
            <a:srgbClr val="2175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868680" y="5422392"/>
            <a:ext cx="566928" cy="56692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3DD58C"/>
                </a:solidFill>
                <a:latin typeface="Arial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1640" y="5330952"/>
            <a:ext cx="96012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900" b="1">
                <a:solidFill>
                  <a:srgbClr val="FFFFFF"/>
                </a:solidFill>
                <a:latin typeface="Arial"/>
              </a:rPr>
              <a:t>PROTECT OUR LEADS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40" y="5769864"/>
            <a:ext cx="9601200" cy="4114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0">
                <a:solidFill>
                  <a:srgbClr val="B8C2C9"/>
                </a:solidFill>
                <a:latin typeface="Arial"/>
              </a:rPr>
              <a:t>Resi AJS #1 (70.1%) + Labor (+0.95%) = 40% of score we already own.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0080" y="5166360"/>
            <a:ext cx="91440" cy="1078992"/>
          </a:xfrm>
          <a:prstGeom prst="rect">
            <a:avLst/>
          </a:prstGeom>
          <a:solidFill>
            <a:srgbClr val="3DD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DBA Looker — Power 6 weighted-score model · SEC vs Midwest gap analysis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168" cy="1051560"/>
          </a:xfrm>
          <a:prstGeom prst="rect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64592"/>
            <a:ext cx="100584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⚡ SEC SCENARIO PACE — </a:t>
            </a:r>
            <a:r>
              <a:rPr sz="2400" b="1">
                <a:solidFill>
                  <a:srgbClr val="16A766"/>
                </a:solidFill>
                <a:latin typeface="Arial"/>
              </a:rPr>
              <a:t>ALL 5 AHEAD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58368"/>
            <a:ext cx="100584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16A766"/>
                </a:solidFill>
                <a:latin typeface="Arial"/>
              </a:rPr>
              <a:t>June 11 · expected pace 33.3% · scenarios feed our #1 AJS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928" y="1371600"/>
            <a:ext cx="2194560" cy="448056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66928" y="1371600"/>
            <a:ext cx="2194560" cy="118872"/>
          </a:xfrm>
          <a:prstGeom prst="rect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1664208"/>
            <a:ext cx="1920240" cy="7315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Northern Virginia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2514600"/>
            <a:ext cx="192024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800" b="1">
                <a:solidFill>
                  <a:srgbClr val="16A766"/>
                </a:solidFill>
                <a:latin typeface="Arial"/>
              </a:rPr>
              <a:t>61.3%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3337560"/>
            <a:ext cx="1600200" cy="310896"/>
          </a:xfrm>
          <a:prstGeom prst="roundRect">
            <a:avLst>
              <a:gd name="adj" fmla="val 8000"/>
            </a:avLst>
          </a:prstGeom>
          <a:solidFill>
            <a:srgbClr val="0B5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31520" y="3337560"/>
            <a:ext cx="160020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00" b="1">
                <a:solidFill>
                  <a:srgbClr val="16A766"/>
                </a:solidFill>
                <a:latin typeface="Arial"/>
              </a:rPr>
              <a:t>AHEAD OF 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" y="3886200"/>
            <a:ext cx="1865376" cy="146304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731520" y="3886200"/>
            <a:ext cx="1143475" cy="146304"/>
          </a:xfrm>
          <a:prstGeom prst="rect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425196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RAN / GOAL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38 / 78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502920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VS EXPECTED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16A766"/>
                </a:solidFill>
                <a:latin typeface="Arial"/>
              </a:rPr>
              <a:t>+28% ahead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25496" y="1371600"/>
            <a:ext cx="2194560" cy="448056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2825496" y="1371600"/>
            <a:ext cx="2194560" cy="118872"/>
          </a:xfrm>
          <a:prstGeom prst="rect">
            <a:avLst/>
          </a:prstGeom>
          <a:solidFill>
            <a:srgbClr val="2E8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990088" y="1664208"/>
            <a:ext cx="1920240" cy="7315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Virginia Beach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0088" y="2514600"/>
            <a:ext cx="192024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800" b="1">
                <a:solidFill>
                  <a:srgbClr val="2E86D6"/>
                </a:solidFill>
                <a:latin typeface="Arial"/>
              </a:rPr>
              <a:t>55.6%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90088" y="3337560"/>
            <a:ext cx="1600200" cy="310896"/>
          </a:xfrm>
          <a:prstGeom prst="roundRect">
            <a:avLst>
              <a:gd name="adj" fmla="val 8000"/>
            </a:avLst>
          </a:prstGeom>
          <a:solidFill>
            <a:srgbClr val="1743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2990088" y="3337560"/>
            <a:ext cx="160020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00" b="1">
                <a:solidFill>
                  <a:srgbClr val="2E86D6"/>
                </a:solidFill>
                <a:latin typeface="Arial"/>
              </a:rPr>
              <a:t>AHEAD OF PACE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90088" y="3886200"/>
            <a:ext cx="1865376" cy="146304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2990088" y="3886200"/>
            <a:ext cx="1037149" cy="146304"/>
          </a:xfrm>
          <a:prstGeom prst="rect">
            <a:avLst/>
          </a:prstGeom>
          <a:solidFill>
            <a:srgbClr val="2E8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990088" y="425196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RAN / GOAL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15 / 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90088" y="502920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VS EXPECTED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2E86D6"/>
                </a:solidFill>
                <a:latin typeface="Arial"/>
              </a:rPr>
              <a:t>+22% ahead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4064" y="1371600"/>
            <a:ext cx="2194560" cy="448056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5084064" y="1371600"/>
            <a:ext cx="2194560" cy="118872"/>
          </a:xfrm>
          <a:prstGeom prst="rect">
            <a:avLst/>
          </a:prstGeom>
          <a:solidFill>
            <a:srgbClr val="7C5C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248656" y="1664208"/>
            <a:ext cx="1920240" cy="7315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Washington DC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48656" y="2514600"/>
            <a:ext cx="192024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800" b="1">
                <a:solidFill>
                  <a:srgbClr val="7C5CE0"/>
                </a:solidFill>
                <a:latin typeface="Arial"/>
              </a:rPr>
              <a:t>43.3%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48656" y="3337560"/>
            <a:ext cx="1600200" cy="310896"/>
          </a:xfrm>
          <a:prstGeom prst="roundRect">
            <a:avLst>
              <a:gd name="adj" fmla="val 8000"/>
            </a:avLst>
          </a:prstGeom>
          <a:solidFill>
            <a:srgbClr val="3E2E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48656" y="3337560"/>
            <a:ext cx="160020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00" b="1">
                <a:solidFill>
                  <a:srgbClr val="7C5CE0"/>
                </a:solidFill>
                <a:latin typeface="Arial"/>
              </a:rPr>
              <a:t>AHEAD OF PACE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48656" y="3886200"/>
            <a:ext cx="1865376" cy="146304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5248656" y="3886200"/>
            <a:ext cx="807707" cy="146304"/>
          </a:xfrm>
          <a:prstGeom prst="rect">
            <a:avLst/>
          </a:prstGeom>
          <a:solidFill>
            <a:srgbClr val="7C5C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248656" y="425196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RAN / GOAL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29 / 84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8656" y="502920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VS EXPECTED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7C5CE0"/>
                </a:solidFill>
                <a:latin typeface="Arial"/>
              </a:rPr>
              <a:t>+10% ahead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42632" y="1371600"/>
            <a:ext cx="2194560" cy="448056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Rectangle 37"/>
          <p:cNvSpPr/>
          <p:nvPr/>
        </p:nvSpPr>
        <p:spPr>
          <a:xfrm>
            <a:off x="7342632" y="1371600"/>
            <a:ext cx="2194560" cy="118872"/>
          </a:xfrm>
          <a:prstGeom prst="rect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507224" y="1664208"/>
            <a:ext cx="1920240" cy="7315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Atlanta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07224" y="2514600"/>
            <a:ext cx="192024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800" b="1">
                <a:solidFill>
                  <a:srgbClr val="F2922E"/>
                </a:solidFill>
                <a:latin typeface="Arial"/>
              </a:rPr>
              <a:t>42.6%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07224" y="3337560"/>
            <a:ext cx="1600200" cy="310896"/>
          </a:xfrm>
          <a:prstGeom prst="roundRect">
            <a:avLst>
              <a:gd name="adj" fmla="val 8000"/>
            </a:avLst>
          </a:prstGeom>
          <a:solidFill>
            <a:srgbClr val="794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507224" y="3337560"/>
            <a:ext cx="160020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00" b="1">
                <a:solidFill>
                  <a:srgbClr val="F2922E"/>
                </a:solidFill>
                <a:latin typeface="Arial"/>
              </a:rPr>
              <a:t>AHEAD OF PACE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07224" y="3886200"/>
            <a:ext cx="1865376" cy="146304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Rectangle 43"/>
          <p:cNvSpPr/>
          <p:nvPr/>
        </p:nvSpPr>
        <p:spPr>
          <a:xfrm>
            <a:off x="7507224" y="3886200"/>
            <a:ext cx="794650" cy="146304"/>
          </a:xfrm>
          <a:prstGeom prst="rect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507224" y="425196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RAN / GOAL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40 / 118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7224" y="502920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VS EXPECTED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F2922E"/>
                </a:solidFill>
                <a:latin typeface="Arial"/>
              </a:rPr>
              <a:t>+9% ahead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601200" y="1371600"/>
            <a:ext cx="2194560" cy="4480560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Rectangle 47"/>
          <p:cNvSpPr/>
          <p:nvPr/>
        </p:nvSpPr>
        <p:spPr>
          <a:xfrm>
            <a:off x="9601200" y="1371600"/>
            <a:ext cx="2194560" cy="118872"/>
          </a:xfrm>
          <a:prstGeom prst="rect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765792" y="1664208"/>
            <a:ext cx="1920240" cy="7315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Richmond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65792" y="2514600"/>
            <a:ext cx="1920240" cy="8229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3800" b="1">
                <a:solidFill>
                  <a:srgbClr val="E0475B"/>
                </a:solidFill>
                <a:latin typeface="Arial"/>
              </a:rPr>
              <a:t>41.2%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765792" y="3337560"/>
            <a:ext cx="1600200" cy="310896"/>
          </a:xfrm>
          <a:prstGeom prst="roundRect">
            <a:avLst>
              <a:gd name="adj" fmla="val 8000"/>
            </a:avLst>
          </a:prstGeom>
          <a:solidFill>
            <a:srgbClr val="7023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765792" y="3337560"/>
            <a:ext cx="1600200" cy="310896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ctr">
              <a:spcAft>
                <a:spcPts val="0"/>
              </a:spcAft>
            </a:pPr>
            <a:r>
              <a:rPr sz="1000" b="1">
                <a:solidFill>
                  <a:srgbClr val="E0475B"/>
                </a:solidFill>
                <a:latin typeface="Arial"/>
              </a:rPr>
              <a:t>AHEAD OF PACE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765792" y="3886200"/>
            <a:ext cx="1865376" cy="146304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Rectangle 53"/>
          <p:cNvSpPr/>
          <p:nvPr/>
        </p:nvSpPr>
        <p:spPr>
          <a:xfrm>
            <a:off x="9765792" y="3886200"/>
            <a:ext cx="768534" cy="146304"/>
          </a:xfrm>
          <a:prstGeom prst="rect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9765792" y="425196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RAN / GOAL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Arial"/>
              </a:rPr>
              <a:t>14 / 42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65792" y="5029200"/>
            <a:ext cx="19202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00" b="1">
                <a:solidFill>
                  <a:srgbClr val="8A97A0"/>
                </a:solidFill>
                <a:latin typeface="Arial"/>
              </a:rPr>
              <a:t>VS EXPECTED</a:t>
            </a:r>
          </a:p>
          <a:p>
            <a:pPr algn="l">
              <a:spcAft>
                <a:spcPts val="0"/>
              </a:spcAft>
            </a:pPr>
            <a:r>
              <a:rPr sz="1400" b="1">
                <a:solidFill>
                  <a:srgbClr val="E0475B"/>
                </a:solidFill>
                <a:latin typeface="Arial"/>
              </a:rPr>
              <a:t>+8% ahead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66928" y="5943600"/>
            <a:ext cx="11064240" cy="420624"/>
          </a:xfrm>
          <a:prstGeom prst="roundRect">
            <a:avLst>
              <a:gd name="adj" fmla="val 8000"/>
            </a:avLst>
          </a:prstGeom>
          <a:solidFill>
            <a:srgbClr val="0B3B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777240" y="5943600"/>
            <a:ext cx="10789920" cy="42062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100" b="1">
                <a:solidFill>
                  <a:srgbClr val="2AD6E6"/>
                </a:solidFill>
                <a:latin typeface="Arial"/>
              </a:rPr>
              <a:t>NEW TO SEC   </a:t>
            </a:r>
            <a:r>
              <a:rPr sz="1200" b="1">
                <a:solidFill>
                  <a:srgbClr val="FFFFFF"/>
                </a:solidFill>
                <a:latin typeface="Arial"/>
              </a:rPr>
              <a:t>Austin 37% certified (17/46)    ·    Dallas 58% certified (29/50)</a:t>
            </a:r>
            <a:r>
              <a:rPr sz="1100" b="0">
                <a:solidFill>
                  <a:srgbClr val="B8C2C9"/>
                </a:solidFill>
                <a:latin typeface="Arial"/>
              </a:rPr>
              <a:t>   — onboarding to the scenario tracker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SEC Scenario Tracker (Jun 11) · Austin/Dallas certified-staff from PD Competition Hub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457200"/>
            <a:ext cx="5577840" cy="3657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E8A33D"/>
                </a:solidFill>
                <a:latin typeface="Arial"/>
              </a:rPr>
              <a:t>PEOPLE DEVELOPMENT  ·  THE ENGINE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5486400" cy="128016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Arial"/>
              </a:rPr>
              <a:t>35% certified —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3400" b="1">
                <a:solidFill>
                  <a:srgbClr val="E8A33D"/>
                </a:solidFill>
                <a:latin typeface="Arial"/>
              </a:rPr>
              <a:t>and climbing.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86000"/>
            <a:ext cx="5212080" cy="10972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Certified staff is where SEC already leads the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company (Resi AJS #1). Scenarios → quality →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400" b="0">
                <a:solidFill>
                  <a:srgbClr val="B8C2C9"/>
                </a:solidFill>
                <a:latin typeface="Arial"/>
              </a:rPr>
              <a:t>AJS → Power 6. Keep the by-market climb going.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3703320"/>
            <a:ext cx="5120640" cy="60350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703320"/>
            <a:ext cx="3291840" cy="60350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B8C2C9"/>
                </a:solidFill>
                <a:latin typeface="Arial"/>
              </a:rPr>
              <a:t>System certified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1920" y="3703320"/>
            <a:ext cx="1645920" cy="60350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E8A33D"/>
                </a:solidFill>
                <a:latin typeface="Arial"/>
              </a:rPr>
              <a:t>35%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4416552"/>
            <a:ext cx="5120640" cy="60350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4416552"/>
            <a:ext cx="3291840" cy="60350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B8C2C9"/>
                </a:solidFill>
                <a:latin typeface="Arial"/>
              </a:rPr>
              <a:t>Top market (Pinellas)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1920" y="4416552"/>
            <a:ext cx="1645920" cy="60350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E8A33D"/>
                </a:solidFill>
                <a:latin typeface="Arial"/>
              </a:rPr>
              <a:t>75%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0080" y="5129784"/>
            <a:ext cx="5120640" cy="603504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68680" y="5129784"/>
            <a:ext cx="3291840" cy="60350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B8C2C9"/>
                </a:solidFill>
                <a:latin typeface="Arial"/>
              </a:rPr>
              <a:t>Scenarios drive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920" y="5129784"/>
            <a:ext cx="1645920" cy="60350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1800" b="1">
                <a:solidFill>
                  <a:srgbClr val="E8A33D"/>
                </a:solidFill>
                <a:latin typeface="Arial"/>
              </a:rPr>
              <a:t>AJS #1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31052" y="827532"/>
            <a:ext cx="5568696" cy="3840480"/>
          </a:xfrm>
          <a:prstGeom prst="rect">
            <a:avLst/>
          </a:prstGeom>
          <a:solidFill>
            <a:srgbClr val="B87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172200" y="868680"/>
            <a:ext cx="5486400" cy="329184"/>
          </a:xfrm>
          <a:prstGeom prst="rect">
            <a:avLst/>
          </a:prstGeom>
          <a:solidFill>
            <a:srgbClr val="262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6318504" y="978408"/>
            <a:ext cx="118872" cy="118872"/>
          </a:xfrm>
          <a:prstGeom prst="ellipse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6537960" y="978408"/>
            <a:ext cx="118872" cy="118872"/>
          </a:xfrm>
          <a:prstGeom prst="ellipse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Oval 19"/>
          <p:cNvSpPr/>
          <p:nvPr/>
        </p:nvSpPr>
        <p:spPr>
          <a:xfrm>
            <a:off x="6757416" y="978408"/>
            <a:ext cx="118872" cy="118872"/>
          </a:xfrm>
          <a:prstGeom prst="ellipse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132320" y="868680"/>
            <a:ext cx="4480560" cy="32918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B8C2C9"/>
                </a:solidFill>
                <a:latin typeface="Arial"/>
              </a:rPr>
              <a:t>pd.dreambigsouthwind.com</a:t>
            </a:r>
          </a:p>
        </p:txBody>
      </p:sp>
      <p:pic>
        <p:nvPicPr>
          <p:cNvPr id="22" name="Picture 21" descr="pd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97864"/>
            <a:ext cx="5486400" cy="3429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PD Competition Hub — Home · System certified-staff mission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1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A0C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168" cy="1051560"/>
          </a:xfrm>
          <a:prstGeom prst="rect">
            <a:avLst/>
          </a:prstGeom>
          <a:solidFill>
            <a:srgbClr val="E8A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64592"/>
            <a:ext cx="1097280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</a:rPr>
              <a:t>THE COMPETITION IS LIVE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58368"/>
            <a:ext cx="10972800" cy="32004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E8A33D"/>
                </a:solidFill>
                <a:latin typeface="Arial"/>
              </a:rPr>
              <a:t>525 people competing · 1,954 activities · SEC names already on the 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492" y="1239012"/>
            <a:ext cx="5568696" cy="4792980"/>
          </a:xfrm>
          <a:prstGeom prst="rect">
            <a:avLst/>
          </a:prstGeom>
          <a:solidFill>
            <a:srgbClr val="B87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48640" y="1280160"/>
            <a:ext cx="5486400" cy="329184"/>
          </a:xfrm>
          <a:prstGeom prst="rect">
            <a:avLst/>
          </a:prstGeom>
          <a:solidFill>
            <a:srgbClr val="262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694944" y="1389888"/>
            <a:ext cx="118872" cy="118872"/>
          </a:xfrm>
          <a:prstGeom prst="ellipse">
            <a:avLst/>
          </a:prstGeom>
          <a:solidFill>
            <a:srgbClr val="E0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914400" y="1389888"/>
            <a:ext cx="118872" cy="118872"/>
          </a:xfrm>
          <a:prstGeom prst="ellipse">
            <a:avLst/>
          </a:prstGeom>
          <a:solidFill>
            <a:srgbClr val="F292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1133856" y="1389888"/>
            <a:ext cx="118872" cy="118872"/>
          </a:xfrm>
          <a:prstGeom prst="ellipse">
            <a:avLst/>
          </a:prstGeom>
          <a:solidFill>
            <a:srgbClr val="16A7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508760" y="1280160"/>
            <a:ext cx="4480560" cy="329184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000" b="0">
                <a:solidFill>
                  <a:srgbClr val="B8C2C9"/>
                </a:solidFill>
                <a:latin typeface="Arial"/>
              </a:rPr>
              <a:t>pd.dreambigsouthwind.com/compete</a:t>
            </a:r>
          </a:p>
        </p:txBody>
      </p:sp>
      <p:pic>
        <p:nvPicPr>
          <p:cNvPr id="13" name="Picture 12" descr="pd_compe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609344"/>
            <a:ext cx="5486400" cy="4381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5080" y="1371600"/>
            <a:ext cx="5212080" cy="45720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300" b="1">
                <a:solidFill>
                  <a:srgbClr val="E8A33D"/>
                </a:solidFill>
                <a:latin typeface="Arial"/>
              </a:rPr>
              <a:t>WHO'S REPRESENTING SEC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55080" y="1874519"/>
            <a:ext cx="5212080" cy="749808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583680" y="1874519"/>
            <a:ext cx="3566160" cy="74980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Anthony Stuart</a:t>
            </a:r>
          </a:p>
          <a:p>
            <a:pPr algn="l">
              <a:spcAft>
                <a:spcPts val="0"/>
              </a:spcAft>
            </a:pPr>
            <a:r>
              <a:rPr sz="1100" b="0">
                <a:solidFill>
                  <a:srgbClr val="8A97A0"/>
                </a:solidFill>
                <a:latin typeface="Arial"/>
              </a:rPr>
              <a:t>Atlanta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04119" y="1874519"/>
            <a:ext cx="1188720" cy="74980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600" b="1">
                <a:solidFill>
                  <a:srgbClr val="F2922E"/>
                </a:solidFill>
                <a:latin typeface="Arial"/>
              </a:rPr>
              <a:t>61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55080" y="2743200"/>
            <a:ext cx="5212080" cy="749808"/>
          </a:xfrm>
          <a:prstGeom prst="roundRect">
            <a:avLst>
              <a:gd name="adj" fmla="val 8000"/>
            </a:avLst>
          </a:prstGeom>
          <a:solidFill>
            <a:srgbClr val="1B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583680" y="2743200"/>
            <a:ext cx="3566160" cy="74980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Arial"/>
              </a:rPr>
              <a:t>Marlon Marshall</a:t>
            </a:r>
          </a:p>
          <a:p>
            <a:pPr algn="l">
              <a:spcAft>
                <a:spcPts val="0"/>
              </a:spcAft>
            </a:pPr>
            <a:r>
              <a:rPr sz="1100" b="0">
                <a:solidFill>
                  <a:srgbClr val="8A97A0"/>
                </a:solidFill>
                <a:latin typeface="Arial"/>
              </a:rPr>
              <a:t>Virginia North GJ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04119" y="2743200"/>
            <a:ext cx="1188720" cy="749808"/>
          </a:xfrm>
          <a:prstGeom prst="rect">
            <a:avLst/>
          </a:prstGeom>
          <a:noFill/>
        </p:spPr>
        <p:txBody>
          <a:bodyPr wrap="square" anchor="ctr" lIns="25400" rIns="25400" tIns="12700" bIns="12700">
            <a:spAutoFit/>
          </a:bodyPr>
          <a:lstStyle/>
          <a:p>
            <a:pPr algn="r">
              <a:spcAft>
                <a:spcPts val="0"/>
              </a:spcAft>
            </a:pPr>
            <a:r>
              <a:rPr sz="2600" b="1">
                <a:solidFill>
                  <a:srgbClr val="16A766"/>
                </a:solidFill>
                <a:latin typeface="Arial"/>
              </a:rPr>
              <a:t>58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55080" y="3703320"/>
            <a:ext cx="5212080" cy="1874519"/>
          </a:xfrm>
          <a:prstGeom prst="roundRect">
            <a:avLst>
              <a:gd name="adj" fmla="val 8000"/>
            </a:avLst>
          </a:prstGeom>
          <a:solidFill>
            <a:srgbClr val="5C4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629400" y="3886200"/>
            <a:ext cx="4663440" cy="155448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200" b="1">
                <a:solidFill>
                  <a:srgbClr val="E8A33D"/>
                </a:solidFill>
                <a:latin typeface="Arial"/>
              </a:rPr>
              <a:t>THE ASK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Every SEC operator logs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one scenario this week.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sz="1200" b="0">
                <a:solidFill>
                  <a:srgbClr val="B8C2C9"/>
                </a:solidFill>
                <a:latin typeface="Arial"/>
              </a:rPr>
              <a:t>Climb the board, climb Power 6.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73952"/>
            <a:ext cx="11064240" cy="274320"/>
          </a:xfrm>
          <a:prstGeom prst="rect">
            <a:avLst/>
          </a:prstGeom>
          <a:noFill/>
        </p:spPr>
        <p:txBody>
          <a:bodyPr wrap="square" anchor="t" lIns="25400" rIns="25400" tIns="12700" bIns="12700">
            <a:spAutoFit/>
          </a:bodyPr>
          <a:lstStyle/>
          <a:p>
            <a:pPr algn="l">
              <a:spcAft>
                <a:spcPts val="0"/>
              </a:spcAft>
            </a:pPr>
            <a:r>
              <a:rPr sz="950" b="0">
                <a:solidFill>
                  <a:srgbClr val="8A97A0"/>
                </a:solidFill>
                <a:latin typeface="Arial"/>
              </a:rPr>
              <a:t>Source: PD Competition Hub — Compete · individual leaderboard (this month)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